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 id="2147483961" r:id="rId2"/>
  </p:sldMasterIdLst>
  <p:notesMasterIdLst>
    <p:notesMasterId r:id="rId40"/>
  </p:notesMasterIdLst>
  <p:handoutMasterIdLst>
    <p:handoutMasterId r:id="rId41"/>
  </p:handoutMasterIdLst>
  <p:sldIdLst>
    <p:sldId id="260" r:id="rId3"/>
    <p:sldId id="1366" r:id="rId4"/>
    <p:sldId id="1368" r:id="rId5"/>
    <p:sldId id="1374" r:id="rId6"/>
    <p:sldId id="1372" r:id="rId7"/>
    <p:sldId id="1367" r:id="rId8"/>
    <p:sldId id="1369" r:id="rId9"/>
    <p:sldId id="1370" r:id="rId10"/>
    <p:sldId id="1381" r:id="rId11"/>
    <p:sldId id="1373" r:id="rId12"/>
    <p:sldId id="1393" r:id="rId13"/>
    <p:sldId id="1394" r:id="rId14"/>
    <p:sldId id="1395" r:id="rId15"/>
    <p:sldId id="1396" r:id="rId16"/>
    <p:sldId id="1397" r:id="rId17"/>
    <p:sldId id="1398" r:id="rId18"/>
    <p:sldId id="1399" r:id="rId19"/>
    <p:sldId id="1403" r:id="rId20"/>
    <p:sldId id="1400" r:id="rId21"/>
    <p:sldId id="1402" r:id="rId22"/>
    <p:sldId id="1401" r:id="rId23"/>
    <p:sldId id="1376" r:id="rId24"/>
    <p:sldId id="1377" r:id="rId25"/>
    <p:sldId id="1378" r:id="rId26"/>
    <p:sldId id="1379" r:id="rId27"/>
    <p:sldId id="1380" r:id="rId28"/>
    <p:sldId id="1387" r:id="rId29"/>
    <p:sldId id="1388" r:id="rId30"/>
    <p:sldId id="1389" r:id="rId31"/>
    <p:sldId id="1390" r:id="rId32"/>
    <p:sldId id="1391" r:id="rId33"/>
    <p:sldId id="1392" r:id="rId34"/>
    <p:sldId id="1382" r:id="rId35"/>
    <p:sldId id="1384" r:id="rId36"/>
    <p:sldId id="1385" r:id="rId37"/>
    <p:sldId id="1386" r:id="rId38"/>
    <p:sldId id="1030" r:id="rId39"/>
  </p:sldIdLst>
  <p:sldSz cx="9144000" cy="5143500" type="screen16x9"/>
  <p:notesSz cx="6858000" cy="9144000"/>
  <p:custDataLst>
    <p:tags r:id="rId42"/>
  </p:custDataLst>
  <p:defaultTextStyle>
    <a:defPPr>
      <a:defRPr lang="fr-FR"/>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520">
          <p15:clr>
            <a:srgbClr val="A4A3A4"/>
          </p15:clr>
        </p15:guide>
        <p15:guide id="2" orient="horz" pos="2987">
          <p15:clr>
            <a:srgbClr val="A4A3A4"/>
          </p15:clr>
        </p15:guide>
        <p15:guide id="3" orient="horz" pos="970">
          <p15:clr>
            <a:srgbClr val="A4A3A4"/>
          </p15:clr>
        </p15:guide>
        <p15:guide id="4" orient="horz" pos="336">
          <p15:clr>
            <a:srgbClr val="A4A3A4"/>
          </p15:clr>
        </p15:guide>
        <p15:guide id="5" orient="horz" pos="703">
          <p15:clr>
            <a:srgbClr val="A4A3A4"/>
          </p15:clr>
        </p15:guide>
        <p15:guide id="6" pos="3037">
          <p15:clr>
            <a:srgbClr val="A4A3A4"/>
          </p15:clr>
        </p15:guide>
        <p15:guide id="7" pos="609">
          <p15:clr>
            <a:srgbClr val="A4A3A4"/>
          </p15:clr>
        </p15:guide>
        <p15:guide id="8" pos="29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5386"/>
    <a:srgbClr val="0B3F77"/>
    <a:srgbClr val="3C8C93"/>
    <a:srgbClr val="000000"/>
    <a:srgbClr val="00CC00"/>
    <a:srgbClr val="006699"/>
    <a:srgbClr val="FF9966"/>
    <a:srgbClr val="9ED3D7"/>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3" autoAdjust="0"/>
    <p:restoredTop sz="92440" autoAdjust="0"/>
  </p:normalViewPr>
  <p:slideViewPr>
    <p:cSldViewPr snapToGrid="0">
      <p:cViewPr>
        <p:scale>
          <a:sx n="150" d="100"/>
          <a:sy n="150" d="100"/>
        </p:scale>
        <p:origin x="672" y="114"/>
      </p:cViewPr>
      <p:guideLst>
        <p:guide orient="horz" pos="520"/>
        <p:guide orient="horz" pos="2987"/>
        <p:guide orient="horz" pos="970"/>
        <p:guide orient="horz" pos="336"/>
        <p:guide orient="horz" pos="703"/>
        <p:guide pos="3037"/>
        <p:guide pos="609"/>
        <p:guide pos="291"/>
      </p:guideLst>
    </p:cSldViewPr>
  </p:slideViewPr>
  <p:outlineViewPr>
    <p:cViewPr>
      <p:scale>
        <a:sx n="33" d="100"/>
        <a:sy n="33" d="100"/>
      </p:scale>
      <p:origin x="216" y="0"/>
    </p:cViewPr>
  </p:outlineViewPr>
  <p:notesTextViewPr>
    <p:cViewPr>
      <p:scale>
        <a:sx n="125" d="100"/>
        <a:sy n="125" d="100"/>
      </p:scale>
      <p:origin x="0" y="0"/>
    </p:cViewPr>
  </p:notesTextViewPr>
  <p:sorterViewPr>
    <p:cViewPr>
      <p:scale>
        <a:sx n="100" d="100"/>
        <a:sy n="100" d="100"/>
      </p:scale>
      <p:origin x="0" y="-11832"/>
    </p:cViewPr>
  </p:sorterViewPr>
  <p:notesViewPr>
    <p:cSldViewPr snapToGrid="0">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fr-FR" dirty="0">
              <a:latin typeface="Arial Narrow" pitchFamily="34" charset="0"/>
            </a:endParaRPr>
          </a:p>
        </p:txBody>
      </p:sp>
      <p:sp>
        <p:nvSpPr>
          <p:cNvPr id="839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fr-FR" dirty="0">
              <a:latin typeface="Arial Narrow" pitchFamily="34" charset="0"/>
            </a:endParaRPr>
          </a:p>
        </p:txBody>
      </p:sp>
      <p:sp>
        <p:nvSpPr>
          <p:cNvPr id="839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fr-FR" dirty="0">
              <a:latin typeface="Arial Narrow" pitchFamily="34" charset="0"/>
            </a:endParaRPr>
          </a:p>
        </p:txBody>
      </p:sp>
      <p:sp>
        <p:nvSpPr>
          <p:cNvPr id="839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Arial" charset="0"/>
              </a:defRPr>
            </a:lvl1pPr>
          </a:lstStyle>
          <a:p>
            <a:pPr>
              <a:defRPr/>
            </a:pPr>
            <a:fld id="{C4FFE88B-96CE-425D-A136-A81EA9967232}" type="slidenum">
              <a:rPr lang="fr-FR">
                <a:latin typeface="Arial Narrow" pitchFamily="34" charset="0"/>
              </a:rPr>
              <a:pPr>
                <a:defRPr/>
              </a:pPr>
              <a:t>‹#›</a:t>
            </a:fld>
            <a:endParaRPr lang="fr-FR" dirty="0">
              <a:latin typeface="Arial Narrow" pitchFamily="34" charset="0"/>
            </a:endParaRPr>
          </a:p>
        </p:txBody>
      </p:sp>
    </p:spTree>
    <p:extLst>
      <p:ext uri="{BB962C8B-B14F-4D97-AF65-F5344CB8AC3E}">
        <p14:creationId xmlns:p14="http://schemas.microsoft.com/office/powerpoint/2010/main" val="4037026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Narrow" pitchFamily="34" charset="0"/>
                <a:cs typeface="Arial" charset="0"/>
              </a:defRPr>
            </a:lvl1pPr>
          </a:lstStyle>
          <a:p>
            <a:pPr>
              <a:defRPr/>
            </a:pPr>
            <a:endParaRPr lang="fr-FR" dirty="0"/>
          </a:p>
        </p:txBody>
      </p:sp>
      <p:sp>
        <p:nvSpPr>
          <p:cNvPr id="552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Narrow" pitchFamily="34" charset="0"/>
                <a:cs typeface="Arial" charset="0"/>
              </a:defRPr>
            </a:lvl1pPr>
          </a:lstStyle>
          <a:p>
            <a:pPr>
              <a:defRPr/>
            </a:pPr>
            <a:endParaRPr lang="fr-FR" dirty="0"/>
          </a:p>
        </p:txBody>
      </p:sp>
      <p:sp>
        <p:nvSpPr>
          <p:cNvPr id="9523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553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dirty="0" smtClean="0"/>
              <a:t>Cliquez pour modifier les styles du texte du masque</a:t>
            </a:r>
          </a:p>
          <a:p>
            <a:pPr lvl="1"/>
            <a:r>
              <a:rPr lang="fr-FR" noProof="0" dirty="0" smtClean="0"/>
              <a:t>Deuxième niveau</a:t>
            </a:r>
          </a:p>
          <a:p>
            <a:pPr lvl="2"/>
            <a:r>
              <a:rPr lang="fr-FR" noProof="0" dirty="0" smtClean="0"/>
              <a:t>Troisième niveau</a:t>
            </a:r>
          </a:p>
          <a:p>
            <a:pPr lvl="3"/>
            <a:r>
              <a:rPr lang="fr-FR" noProof="0" dirty="0" smtClean="0"/>
              <a:t>Quatrième niveau</a:t>
            </a:r>
          </a:p>
          <a:p>
            <a:pPr lvl="4"/>
            <a:r>
              <a:rPr lang="fr-FR" noProof="0" dirty="0" smtClean="0"/>
              <a:t>Cinquième niveau</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Narrow" pitchFamily="34" charset="0"/>
                <a:cs typeface="Arial" charset="0"/>
              </a:defRPr>
            </a:lvl1pPr>
          </a:lstStyle>
          <a:p>
            <a:pPr>
              <a:defRPr/>
            </a:pPr>
            <a:endParaRPr lang="fr-FR" dirty="0"/>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Narrow" pitchFamily="34" charset="0"/>
                <a:cs typeface="Arial" charset="0"/>
              </a:defRPr>
            </a:lvl1pPr>
          </a:lstStyle>
          <a:p>
            <a:pPr>
              <a:defRPr/>
            </a:pPr>
            <a:fld id="{8D0ACAE1-8E94-4BED-B11E-95251F4C9C07}" type="slidenum">
              <a:rPr lang="fr-FR" smtClean="0"/>
              <a:pPr>
                <a:defRPr/>
              </a:pPr>
              <a:t>‹#›</a:t>
            </a:fld>
            <a:endParaRPr lang="fr-FR" dirty="0"/>
          </a:p>
        </p:txBody>
      </p:sp>
    </p:spTree>
    <p:extLst>
      <p:ext uri="{BB962C8B-B14F-4D97-AF65-F5344CB8AC3E}">
        <p14:creationId xmlns:p14="http://schemas.microsoft.com/office/powerpoint/2010/main" val="13557483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Narrow" pitchFamily="34"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381000" y="685800"/>
            <a:ext cx="6096000" cy="3429000"/>
          </a:xfrm>
          <a:ln/>
        </p:spPr>
      </p:sp>
      <p:sp>
        <p:nvSpPr>
          <p:cNvPr id="96259" name="Rectangle 3"/>
          <p:cNvSpPr>
            <a:spLocks noGrp="1" noChangeArrowheads="1"/>
          </p:cNvSpPr>
          <p:nvPr>
            <p:ph type="body" idx="1"/>
          </p:nvPr>
        </p:nvSpPr>
        <p:spPr>
          <a:noFill/>
          <a:ln/>
        </p:spPr>
        <p:txBody>
          <a:bodyPr/>
          <a:lstStyle/>
          <a:p>
            <a:pPr eaLnBrk="1" hangingPunct="1"/>
            <a:endParaRPr lang="en-US" dirty="0" smtClean="0">
              <a:cs typeface="Arial" pitchFamily="34" charset="0"/>
            </a:endParaRPr>
          </a:p>
        </p:txBody>
      </p:sp>
    </p:spTree>
    <p:extLst>
      <p:ext uri="{BB962C8B-B14F-4D97-AF65-F5344CB8AC3E}">
        <p14:creationId xmlns:p14="http://schemas.microsoft.com/office/powerpoint/2010/main" val="4144597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r>
              <a:rPr lang="zh-CN" altLang="en-US" dirty="0" smtClean="0"/>
              <a:t>在</a:t>
            </a:r>
            <a:r>
              <a:rPr lang="en-US" altLang="zh-CN" dirty="0" smtClean="0"/>
              <a:t>DO</a:t>
            </a:r>
            <a:r>
              <a:rPr lang="zh-CN" altLang="en-US" dirty="0" smtClean="0"/>
              <a:t>发布以后，进入项目计划的执行阶段，在这个阶段主要分为执行</a:t>
            </a:r>
            <a:r>
              <a:rPr lang="en-US" altLang="zh-CN" dirty="0" smtClean="0"/>
              <a:t>WBS</a:t>
            </a:r>
            <a:r>
              <a:rPr lang="zh-CN" altLang="en-US" dirty="0" smtClean="0"/>
              <a:t>任务和流程任务，提交交付件，发起项目计划变更单，管理问题，维护问题，查看投资和费用申请，发起投资调整单这几个方面</a:t>
            </a:r>
            <a:endParaRPr lang="en-US" dirty="0"/>
          </a:p>
        </p:txBody>
      </p:sp>
      <p:sp>
        <p:nvSpPr>
          <p:cNvPr id="4" name="Slide Number Placeholder 3"/>
          <p:cNvSpPr>
            <a:spLocks noGrp="1"/>
          </p:cNvSpPr>
          <p:nvPr>
            <p:ph type="sldNum" sz="quarter" idx="10"/>
          </p:nvPr>
        </p:nvSpPr>
        <p:spPr/>
        <p:txBody>
          <a:bodyPr/>
          <a:lstStyle/>
          <a:p>
            <a:pPr>
              <a:defRPr/>
            </a:pPr>
            <a:fld id="{8D0ACAE1-8E94-4BED-B11E-95251F4C9C07}" type="slidenum">
              <a:rPr lang="fr-FR" smtClean="0"/>
              <a:pPr>
                <a:defRPr/>
              </a:pPr>
              <a:t>10</a:t>
            </a:fld>
            <a:endParaRPr lang="fr-FR" dirty="0"/>
          </a:p>
        </p:txBody>
      </p:sp>
    </p:spTree>
    <p:extLst>
      <p:ext uri="{BB962C8B-B14F-4D97-AF65-F5344CB8AC3E}">
        <p14:creationId xmlns:p14="http://schemas.microsoft.com/office/powerpoint/2010/main" val="1888984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D0ACAE1-8E94-4BED-B11E-95251F4C9C07}" type="slidenum">
              <a:rPr lang="fr-FR" smtClean="0"/>
              <a:pPr>
                <a:defRPr/>
              </a:pPr>
              <a:t>11</a:t>
            </a:fld>
            <a:endParaRPr lang="fr-FR" dirty="0"/>
          </a:p>
        </p:txBody>
      </p:sp>
    </p:spTree>
    <p:extLst>
      <p:ext uri="{BB962C8B-B14F-4D97-AF65-F5344CB8AC3E}">
        <p14:creationId xmlns:p14="http://schemas.microsoft.com/office/powerpoint/2010/main" val="857347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交付件，问题分配，问题对策等审核流程任务收到以后，可以从首页看板或流程任务中找到需要审核的流程任务，</a:t>
            </a:r>
            <a:endParaRPr lang="zh-CN" altLang="en-US" dirty="0"/>
          </a:p>
        </p:txBody>
      </p:sp>
      <p:sp>
        <p:nvSpPr>
          <p:cNvPr id="4" name="灯片编号占位符 3"/>
          <p:cNvSpPr>
            <a:spLocks noGrp="1"/>
          </p:cNvSpPr>
          <p:nvPr>
            <p:ph type="sldNum" sz="quarter" idx="10"/>
          </p:nvPr>
        </p:nvSpPr>
        <p:spPr/>
        <p:txBody>
          <a:bodyPr/>
          <a:lstStyle/>
          <a:p>
            <a:pPr>
              <a:defRPr/>
            </a:pPr>
            <a:fld id="{8D0ACAE1-8E94-4BED-B11E-95251F4C9C07}" type="slidenum">
              <a:rPr lang="fr-FR" smtClean="0"/>
              <a:pPr>
                <a:defRPr/>
              </a:pPr>
              <a:t>12</a:t>
            </a:fld>
            <a:endParaRPr lang="fr-FR" dirty="0"/>
          </a:p>
        </p:txBody>
      </p:sp>
    </p:spTree>
    <p:extLst>
      <p:ext uri="{BB962C8B-B14F-4D97-AF65-F5344CB8AC3E}">
        <p14:creationId xmlns:p14="http://schemas.microsoft.com/office/powerpoint/2010/main" val="1840565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0070C0"/>
                </a:solidFill>
                <a:latin typeface="微软雅黑 Light" panose="020B0502040204020203" pitchFamily="34" charset="-122"/>
                <a:ea typeface="微软雅黑 Light" panose="020B0502040204020203" pitchFamily="34" charset="-122"/>
              </a:rPr>
              <a:t>当发现项目计划不能按原有计划完成，需要调整计划时，须发起项目计划变更单，</a:t>
            </a:r>
            <a:endParaRPr lang="en-US" altLang="zh-CN" sz="1200" b="1" dirty="0" smtClean="0">
              <a:solidFill>
                <a:srgbClr val="0070C0"/>
              </a:solidFill>
              <a:latin typeface="微软雅黑 Light" panose="020B0502040204020203" pitchFamily="34" charset="-122"/>
              <a:ea typeface="微软雅黑 Light" panose="020B0502040204020203"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8D0ACAE1-8E94-4BED-B11E-95251F4C9C07}" type="slidenum">
              <a:rPr lang="fr-FR" smtClean="0"/>
              <a:pPr>
                <a:defRPr/>
              </a:pPr>
              <a:t>19</a:t>
            </a:fld>
            <a:endParaRPr lang="fr-FR" dirty="0"/>
          </a:p>
        </p:txBody>
      </p:sp>
    </p:spTree>
    <p:extLst>
      <p:ext uri="{BB962C8B-B14F-4D97-AF65-F5344CB8AC3E}">
        <p14:creationId xmlns:p14="http://schemas.microsoft.com/office/powerpoint/2010/main" val="2548766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0070C0"/>
                </a:solidFill>
                <a:latin typeface="微软雅黑 Light" panose="020B0502040204020203" pitchFamily="34" charset="-122"/>
                <a:ea typeface="微软雅黑 Light" panose="020B0502040204020203" pitchFamily="34" charset="-122"/>
              </a:rPr>
              <a:t>当发现项目计划不能按原有计划完成，需要调整计划时，须发起项目计划变更单，</a:t>
            </a:r>
            <a:endParaRPr lang="en-US" altLang="zh-CN" sz="1200" b="1" dirty="0" smtClean="0">
              <a:solidFill>
                <a:srgbClr val="0070C0"/>
              </a:solidFill>
              <a:latin typeface="微软雅黑 Light" panose="020B0502040204020203" pitchFamily="34" charset="-122"/>
              <a:ea typeface="微软雅黑 Light" panose="020B0502040204020203"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8D0ACAE1-8E94-4BED-B11E-95251F4C9C07}" type="slidenum">
              <a:rPr lang="fr-FR" smtClean="0"/>
              <a:pPr>
                <a:defRPr/>
              </a:pPr>
              <a:t>20</a:t>
            </a:fld>
            <a:endParaRPr lang="fr-FR" dirty="0"/>
          </a:p>
        </p:txBody>
      </p:sp>
    </p:spTree>
    <p:extLst>
      <p:ext uri="{BB962C8B-B14F-4D97-AF65-F5344CB8AC3E}">
        <p14:creationId xmlns:p14="http://schemas.microsoft.com/office/powerpoint/2010/main" val="3194422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部内调整和跨部调整由成本管制组的人员发起</a:t>
            </a:r>
            <a:endParaRPr lang="zh-CN" altLang="en-US" dirty="0"/>
          </a:p>
        </p:txBody>
      </p:sp>
      <p:sp>
        <p:nvSpPr>
          <p:cNvPr id="4" name="灯片编号占位符 3"/>
          <p:cNvSpPr>
            <a:spLocks noGrp="1"/>
          </p:cNvSpPr>
          <p:nvPr>
            <p:ph type="sldNum" sz="quarter" idx="10"/>
          </p:nvPr>
        </p:nvSpPr>
        <p:spPr/>
        <p:txBody>
          <a:bodyPr/>
          <a:lstStyle/>
          <a:p>
            <a:pPr>
              <a:defRPr/>
            </a:pPr>
            <a:fld id="{8D0ACAE1-8E94-4BED-B11E-95251F4C9C07}" type="slidenum">
              <a:rPr lang="fr-FR" smtClean="0"/>
              <a:pPr>
                <a:defRPr/>
              </a:pPr>
              <a:t>34</a:t>
            </a:fld>
            <a:endParaRPr lang="fr-FR" dirty="0"/>
          </a:p>
        </p:txBody>
      </p:sp>
    </p:spTree>
    <p:extLst>
      <p:ext uri="{BB962C8B-B14F-4D97-AF65-F5344CB8AC3E}">
        <p14:creationId xmlns:p14="http://schemas.microsoft.com/office/powerpoint/2010/main" val="3437047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r>
              <a:rPr lang="zh-CN" altLang="en-US" dirty="0" smtClean="0"/>
              <a:t>大家好，我叫郭照辉，是东南</a:t>
            </a:r>
            <a:r>
              <a:rPr lang="en-US" altLang="zh-CN" dirty="0" smtClean="0"/>
              <a:t>PM</a:t>
            </a:r>
            <a:r>
              <a:rPr lang="zh-CN" altLang="en-US" dirty="0" smtClean="0"/>
              <a:t>项目管理系统实施方的人员，今天由我为大家讲解各组窗口在车型项目管理方面从线下转换至线上以后的工作流程。</a:t>
            </a:r>
            <a:endParaRPr lang="en-US" altLang="zh-CN" dirty="0" smtClean="0"/>
          </a:p>
          <a:p>
            <a:pPr marL="685800" lvl="1" indent="-228600">
              <a:buAutoNum type="arabicPeriod"/>
            </a:pPr>
            <a:r>
              <a:rPr lang="zh-CN" altLang="en-US" dirty="0" smtClean="0"/>
              <a:t>分为三个部分，第一部分是待办任务，主要用于查看当前登录人需要完成的计划任务，流程任务、会议等等，</a:t>
            </a:r>
            <a:endParaRPr lang="en-US" altLang="zh-CN" dirty="0" smtClean="0"/>
          </a:p>
          <a:p>
            <a:pPr marL="685800" lvl="1" indent="-228600">
              <a:buAutoNum type="arabicPeriod"/>
            </a:pPr>
            <a:r>
              <a:rPr lang="zh-CN" altLang="en-US" dirty="0" smtClean="0"/>
              <a:t>目前在车型项目业务过程中，待办任务分为</a:t>
            </a:r>
            <a:r>
              <a:rPr lang="en-US" altLang="zh-CN" dirty="0" smtClean="0"/>
              <a:t>DO</a:t>
            </a:r>
            <a:r>
              <a:rPr lang="zh-CN" altLang="en-US" dirty="0" smtClean="0"/>
              <a:t>发布前和</a:t>
            </a:r>
            <a:r>
              <a:rPr lang="en-US" altLang="zh-CN" dirty="0" smtClean="0"/>
              <a:t>DO</a:t>
            </a:r>
            <a:r>
              <a:rPr lang="zh-CN" altLang="en-US" dirty="0" smtClean="0"/>
              <a:t>发布后的两个方面，</a:t>
            </a:r>
            <a:r>
              <a:rPr lang="en-US" altLang="zh-CN" dirty="0" smtClean="0"/>
              <a:t>DO</a:t>
            </a:r>
            <a:r>
              <a:rPr lang="zh-CN" altLang="en-US" dirty="0" smtClean="0"/>
              <a:t>发布前，主要由各窗口分解从商开组发下来的任务，到</a:t>
            </a:r>
            <a:r>
              <a:rPr lang="en-US" altLang="zh-CN" dirty="0" smtClean="0"/>
              <a:t>PM</a:t>
            </a:r>
            <a:r>
              <a:rPr lang="zh-CN" altLang="en-US" dirty="0" smtClean="0"/>
              <a:t>系统上我们叫“计划二次分解”，就是我第二部分要讲的内容；</a:t>
            </a:r>
            <a:r>
              <a:rPr lang="en-US" altLang="zh-CN" dirty="0" smtClean="0"/>
              <a:t>DO</a:t>
            </a:r>
            <a:r>
              <a:rPr lang="zh-CN" altLang="en-US" dirty="0" smtClean="0"/>
              <a:t>发布以后需要各组窗口开始按照已经定好的计划完成各项任务，提出问题、对策问题等，在</a:t>
            </a:r>
            <a:r>
              <a:rPr lang="en-US" altLang="zh-CN" dirty="0" smtClean="0"/>
              <a:t>PM</a:t>
            </a:r>
            <a:r>
              <a:rPr lang="zh-CN" altLang="en-US" dirty="0" smtClean="0"/>
              <a:t>系统上就叫做“计划执行”，也就是我第三部分讲的内容。</a:t>
            </a:r>
            <a:endParaRPr lang="en-US" altLang="zh-CN" dirty="0" smtClean="0"/>
          </a:p>
          <a:p>
            <a:pPr marL="685800" lvl="1" indent="-228600">
              <a:buAutoNum type="arabicPeriod"/>
            </a:pPr>
            <a:r>
              <a:rPr lang="zh-CN" altLang="en-US" dirty="0" smtClean="0"/>
              <a:t>接下来我们开始讲解待办任务中的首页看版，</a:t>
            </a:r>
            <a:endParaRPr lang="en-US" dirty="0"/>
          </a:p>
        </p:txBody>
      </p:sp>
      <p:sp>
        <p:nvSpPr>
          <p:cNvPr id="4" name="Slide Number Placeholder 3"/>
          <p:cNvSpPr>
            <a:spLocks noGrp="1"/>
          </p:cNvSpPr>
          <p:nvPr>
            <p:ph type="sldNum" sz="quarter" idx="10"/>
          </p:nvPr>
        </p:nvSpPr>
        <p:spPr/>
        <p:txBody>
          <a:bodyPr/>
          <a:lstStyle/>
          <a:p>
            <a:pPr>
              <a:defRPr/>
            </a:pPr>
            <a:fld id="{8D0ACAE1-8E94-4BED-B11E-95251F4C9C07}" type="slidenum">
              <a:rPr lang="fr-FR" smtClean="0"/>
              <a:pPr>
                <a:defRPr/>
              </a:pPr>
              <a:t>2</a:t>
            </a:fld>
            <a:endParaRPr lang="fr-FR" dirty="0"/>
          </a:p>
        </p:txBody>
      </p:sp>
    </p:spTree>
    <p:extLst>
      <p:ext uri="{BB962C8B-B14F-4D97-AF65-F5344CB8AC3E}">
        <p14:creationId xmlns:p14="http://schemas.microsoft.com/office/powerpoint/2010/main" val="254596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首页看板</a:t>
            </a:r>
            <a:endParaRPr lang="zh-CN" altLang="en-US" dirty="0"/>
          </a:p>
        </p:txBody>
      </p:sp>
      <p:sp>
        <p:nvSpPr>
          <p:cNvPr id="4" name="灯片编号占位符 3"/>
          <p:cNvSpPr>
            <a:spLocks noGrp="1"/>
          </p:cNvSpPr>
          <p:nvPr>
            <p:ph type="sldNum" sz="quarter" idx="10"/>
          </p:nvPr>
        </p:nvSpPr>
        <p:spPr/>
        <p:txBody>
          <a:bodyPr/>
          <a:lstStyle/>
          <a:p>
            <a:pPr>
              <a:defRPr/>
            </a:pPr>
            <a:fld id="{8D0ACAE1-8E94-4BED-B11E-95251F4C9C07}" type="slidenum">
              <a:rPr lang="fr-FR" smtClean="0"/>
              <a:pPr>
                <a:defRPr/>
              </a:pPr>
              <a:t>3</a:t>
            </a:fld>
            <a:endParaRPr lang="fr-FR" dirty="0"/>
          </a:p>
        </p:txBody>
      </p:sp>
    </p:spTree>
    <p:extLst>
      <p:ext uri="{BB962C8B-B14F-4D97-AF65-F5344CB8AC3E}">
        <p14:creationId xmlns:p14="http://schemas.microsoft.com/office/powerpoint/2010/main" val="818637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D0ACAE1-8E94-4BED-B11E-95251F4C9C07}" type="slidenum">
              <a:rPr lang="fr-FR" smtClean="0"/>
              <a:pPr>
                <a:defRPr/>
              </a:pPr>
              <a:t>4</a:t>
            </a:fld>
            <a:endParaRPr lang="fr-FR" dirty="0"/>
          </a:p>
        </p:txBody>
      </p:sp>
    </p:spTree>
    <p:extLst>
      <p:ext uri="{BB962C8B-B14F-4D97-AF65-F5344CB8AC3E}">
        <p14:creationId xmlns:p14="http://schemas.microsoft.com/office/powerpoint/2010/main" val="1065400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8D0ACAE1-8E94-4BED-B11E-95251F4C9C07}" type="slidenum">
              <a:rPr lang="fr-FR" smtClean="0"/>
              <a:pPr>
                <a:defRPr/>
              </a:pPr>
              <a:t>5</a:t>
            </a:fld>
            <a:endParaRPr lang="fr-FR" dirty="0"/>
          </a:p>
        </p:txBody>
      </p:sp>
    </p:spTree>
    <p:extLst>
      <p:ext uri="{BB962C8B-B14F-4D97-AF65-F5344CB8AC3E}">
        <p14:creationId xmlns:p14="http://schemas.microsoft.com/office/powerpoint/2010/main" val="1680221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PM</a:t>
            </a:r>
            <a:r>
              <a:rPr lang="zh-CN" altLang="en-US" dirty="0" smtClean="0"/>
              <a:t>系统上车型项目计划发布以前，即你们</a:t>
            </a:r>
            <a:r>
              <a:rPr lang="en-US" altLang="zh-CN" dirty="0" smtClean="0"/>
              <a:t>DO</a:t>
            </a:r>
            <a:r>
              <a:rPr lang="zh-CN" altLang="en-US" dirty="0" smtClean="0"/>
              <a:t>发布以前，商开组的同事会在将车型项目计划的主要节点或都说粗版发给在座的各窗口，各窗口收到任务后，需要登录</a:t>
            </a:r>
            <a:r>
              <a:rPr lang="en-US" altLang="zh-CN" dirty="0" smtClean="0"/>
              <a:t>PM</a:t>
            </a:r>
            <a:r>
              <a:rPr lang="zh-CN" altLang="en-US" dirty="0" smtClean="0"/>
              <a:t>系统将收到的节点任务分解完成。</a:t>
            </a:r>
            <a:endParaRPr lang="en-US" altLang="zh-CN" dirty="0" smtClean="0"/>
          </a:p>
          <a:p>
            <a:r>
              <a:rPr lang="zh-CN" altLang="en-US" dirty="0" smtClean="0"/>
              <a:t>在</a:t>
            </a:r>
            <a:r>
              <a:rPr lang="en-US" altLang="zh-CN" dirty="0" smtClean="0"/>
              <a:t>PM</a:t>
            </a:r>
            <a:r>
              <a:rPr lang="zh-CN" altLang="en-US" dirty="0" smtClean="0"/>
              <a:t>系统查看需要组窗口分解的计划任务有两种方式：首先是看板，登录</a:t>
            </a:r>
            <a:r>
              <a:rPr lang="en-US" altLang="zh-CN" dirty="0" smtClean="0"/>
              <a:t>PM</a:t>
            </a:r>
            <a:r>
              <a:rPr lang="zh-CN" altLang="en-US" dirty="0" smtClean="0"/>
              <a:t>系统以后，在页面右边有看板，点击看板中的计划分解，就可以查看所有需要分解的计划；</a:t>
            </a:r>
            <a:endParaRPr lang="en-US" altLang="zh-CN" dirty="0" smtClean="0"/>
          </a:p>
          <a:p>
            <a:r>
              <a:rPr lang="zh-CN" altLang="en-US" dirty="0" smtClean="0"/>
              <a:t>其次就是在登录以后，在项目任务界面点击计划分解的标签，同样可以查看需要分解的计划。</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8D0ACAE1-8E94-4BED-B11E-95251F4C9C07}" type="slidenum">
              <a:rPr lang="fr-FR" smtClean="0"/>
              <a:pPr>
                <a:defRPr/>
              </a:pPr>
              <a:t>6</a:t>
            </a:fld>
            <a:endParaRPr lang="fr-FR" dirty="0"/>
          </a:p>
        </p:txBody>
      </p:sp>
    </p:spTree>
    <p:extLst>
      <p:ext uri="{BB962C8B-B14F-4D97-AF65-F5344CB8AC3E}">
        <p14:creationId xmlns:p14="http://schemas.microsoft.com/office/powerpoint/2010/main" val="3487381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现在就以“锁定任务”为例，从“计划分解”界面点击锁定任务，进到任务的界面，在任务界面选定任务，然后在工具栏中选择任务类型和数量，点击插入即可插入子任务</a:t>
            </a:r>
            <a:endParaRPr lang="en-US" altLang="zh-CN" dirty="0" smtClean="0"/>
          </a:p>
          <a:p>
            <a:r>
              <a:rPr lang="zh-CN" altLang="en-US" dirty="0" smtClean="0"/>
              <a:t>因为这种自动插入的方式名称都是流水号，所以需要修改名称还有工期，即持续时间，开始时间等，点击 工具条中的编辑按钮，在表格中可以编辑的列会出现一个小三角，点击小三角的地方就可以编辑任务的名称持续时间等属性了，填写完了以后一定要点击右上角的保存</a:t>
            </a:r>
            <a:endParaRPr lang="en-US" altLang="zh-CN" dirty="0" smtClean="0"/>
          </a:p>
        </p:txBody>
      </p:sp>
      <p:sp>
        <p:nvSpPr>
          <p:cNvPr id="4" name="灯片编号占位符 3"/>
          <p:cNvSpPr>
            <a:spLocks noGrp="1"/>
          </p:cNvSpPr>
          <p:nvPr>
            <p:ph type="sldNum" sz="quarter" idx="10"/>
          </p:nvPr>
        </p:nvSpPr>
        <p:spPr/>
        <p:txBody>
          <a:bodyPr/>
          <a:lstStyle/>
          <a:p>
            <a:pPr>
              <a:defRPr/>
            </a:pPr>
            <a:fld id="{8D0ACAE1-8E94-4BED-B11E-95251F4C9C07}" type="slidenum">
              <a:rPr lang="fr-FR" smtClean="0"/>
              <a:pPr>
                <a:defRPr/>
              </a:pPr>
              <a:t>7</a:t>
            </a:fld>
            <a:endParaRPr lang="fr-FR" dirty="0"/>
          </a:p>
        </p:txBody>
      </p:sp>
    </p:spTree>
    <p:extLst>
      <p:ext uri="{BB962C8B-B14F-4D97-AF65-F5344CB8AC3E}">
        <p14:creationId xmlns:p14="http://schemas.microsoft.com/office/powerpoint/2010/main" val="4065250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子任务创建以后需要为任务指定任务负责人和任务复核人</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8D0ACAE1-8E94-4BED-B11E-95251F4C9C07}" type="slidenum">
              <a:rPr lang="fr-FR" smtClean="0"/>
              <a:pPr>
                <a:defRPr/>
              </a:pPr>
              <a:t>8</a:t>
            </a:fld>
            <a:endParaRPr lang="fr-FR" dirty="0"/>
          </a:p>
        </p:txBody>
      </p:sp>
    </p:spTree>
    <p:extLst>
      <p:ext uri="{BB962C8B-B14F-4D97-AF65-F5344CB8AC3E}">
        <p14:creationId xmlns:p14="http://schemas.microsoft.com/office/powerpoint/2010/main" val="66533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当计划分解完成后，需要提交给项目管理确认时，就回到计划分解视图中，选择需要提交的任务，点击提交，项目管理员就会收到任务，并完成确认</a:t>
            </a:r>
            <a:endParaRPr lang="en-US" altLang="zh-CN" dirty="0" smtClean="0"/>
          </a:p>
        </p:txBody>
      </p:sp>
      <p:sp>
        <p:nvSpPr>
          <p:cNvPr id="4" name="灯片编号占位符 3"/>
          <p:cNvSpPr>
            <a:spLocks noGrp="1"/>
          </p:cNvSpPr>
          <p:nvPr>
            <p:ph type="sldNum" sz="quarter" idx="10"/>
          </p:nvPr>
        </p:nvSpPr>
        <p:spPr/>
        <p:txBody>
          <a:bodyPr/>
          <a:lstStyle/>
          <a:p>
            <a:pPr>
              <a:defRPr/>
            </a:pPr>
            <a:fld id="{8D0ACAE1-8E94-4BED-B11E-95251F4C9C07}" type="slidenum">
              <a:rPr lang="fr-FR" smtClean="0"/>
              <a:pPr>
                <a:defRPr/>
              </a:pPr>
              <a:t>9</a:t>
            </a:fld>
            <a:endParaRPr lang="fr-FR" dirty="0"/>
          </a:p>
        </p:txBody>
      </p:sp>
    </p:spTree>
    <p:extLst>
      <p:ext uri="{BB962C8B-B14F-4D97-AF65-F5344CB8AC3E}">
        <p14:creationId xmlns:p14="http://schemas.microsoft.com/office/powerpoint/2010/main" val="1657158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Titre 1"/>
          <p:cNvSpPr>
            <a:spLocks noGrp="1"/>
          </p:cNvSpPr>
          <p:nvPr>
            <p:ph type="title" hasCustomPrompt="1"/>
          </p:nvPr>
        </p:nvSpPr>
        <p:spPr>
          <a:xfrm>
            <a:off x="3851920" y="891336"/>
            <a:ext cx="4752528" cy="374073"/>
          </a:xfrm>
        </p:spPr>
        <p:txBody>
          <a:bodyPr>
            <a:noAutofit/>
          </a:bodyPr>
          <a:lstStyle>
            <a:lvl1pPr algn="r">
              <a:defRPr lang="en-US" sz="3200" b="1" i="0" kern="1200" spc="0" baseline="0" noProof="0" dirty="0" smtClean="0">
                <a:solidFill>
                  <a:srgbClr val="005386"/>
                </a:solidFill>
                <a:effectLst/>
                <a:latin typeface="Century Gothic" panose="020B0502020202020204" pitchFamily="34" charset="0"/>
                <a:ea typeface="微软雅黑" panose="020B0503020204020204" pitchFamily="34" charset="-122"/>
                <a:cs typeface="Century Gothic" panose="020B0502020202020204" pitchFamily="34" charset="0"/>
              </a:defRPr>
            </a:lvl1pPr>
          </a:lstStyle>
          <a:p>
            <a:r>
              <a:rPr lang="en-US" noProof="0" dirty="0" smtClean="0"/>
              <a:t>Click to edit title</a:t>
            </a:r>
            <a:endParaRPr lang="en-US" noProof="0" dirty="0"/>
          </a:p>
        </p:txBody>
      </p:sp>
      <p:sp>
        <p:nvSpPr>
          <p:cNvPr id="9" name="Text Placeholder 14"/>
          <p:cNvSpPr>
            <a:spLocks noGrp="1"/>
          </p:cNvSpPr>
          <p:nvPr>
            <p:ph type="body" sz="quarter" idx="11" hasCustomPrompt="1"/>
          </p:nvPr>
        </p:nvSpPr>
        <p:spPr>
          <a:xfrm>
            <a:off x="4572198" y="1491630"/>
            <a:ext cx="4032250" cy="431800"/>
          </a:xfrm>
        </p:spPr>
        <p:txBody>
          <a:bodyPr anchor="ctr">
            <a:noAutofit/>
          </a:bodyPr>
          <a:lstStyle>
            <a:lvl1pPr algn="r">
              <a:lnSpc>
                <a:spcPct val="100000"/>
              </a:lnSpc>
              <a:spcBef>
                <a:spcPts val="0"/>
              </a:spcBef>
              <a:buFont typeface="Arial" pitchFamily="34" charset="0"/>
              <a:buNone/>
              <a:defRPr sz="2000" b="0" kern="900" spc="0" baseline="0">
                <a:solidFill>
                  <a:srgbClr val="005386"/>
                </a:solidFill>
                <a:latin typeface="Century Gothic" panose="020B0502020202020204" pitchFamily="34" charset="0"/>
                <a:ea typeface="微软雅黑" panose="020B0503020204020204" pitchFamily="34" charset="-122"/>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smtClean="0"/>
              <a:t>Click to add subtitle</a:t>
            </a:r>
            <a:endParaRPr lang="en-US" dirty="0"/>
          </a:p>
        </p:txBody>
      </p:sp>
      <p:pic>
        <p:nvPicPr>
          <p:cNvPr id="3" name="Picture 2" descr="3DS_2014_Compass_Blue_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0600" y="880684"/>
            <a:ext cx="2994716" cy="3458332"/>
          </a:xfrm>
          <a:prstGeom prst="rect">
            <a:avLst/>
          </a:prstGeom>
        </p:spPr>
      </p:pic>
      <p:sp>
        <p:nvSpPr>
          <p:cNvPr id="2" name="Rectangle 1"/>
          <p:cNvSpPr/>
          <p:nvPr userDrawn="1"/>
        </p:nvSpPr>
        <p:spPr>
          <a:xfrm>
            <a:off x="0" y="4565237"/>
            <a:ext cx="9144000" cy="5782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37448" y="4734624"/>
            <a:ext cx="2667000" cy="239487"/>
          </a:xfrm>
          <a:prstGeom prst="rect">
            <a:avLst/>
          </a:prstGeom>
        </p:spPr>
      </p:pic>
    </p:spTree>
    <p:extLst>
      <p:ext uri="{BB962C8B-B14F-4D97-AF65-F5344CB8AC3E}">
        <p14:creationId xmlns:p14="http://schemas.microsoft.com/office/powerpoint/2010/main" val="9264050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4" name="Picture 3" descr="IFWE3DSNEW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49926" y="550803"/>
            <a:ext cx="4474464" cy="3450336"/>
          </a:xfrm>
          <a:prstGeom prst="rect">
            <a:avLst/>
          </a:prstGeom>
        </p:spPr>
      </p:pic>
    </p:spTree>
    <p:extLst>
      <p:ext uri="{BB962C8B-B14F-4D97-AF65-F5344CB8AC3E}">
        <p14:creationId xmlns:p14="http://schemas.microsoft.com/office/powerpoint/2010/main" val="41901391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_Corp Template_2014">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2"/>
            <a:ext cx="9144000" cy="4577715"/>
          </a:xfrm>
          <a:prstGeom prst="rect">
            <a:avLst/>
          </a:prstGeom>
        </p:spPr>
      </p:pic>
      <p:sp>
        <p:nvSpPr>
          <p:cNvPr id="11" name="矩形 10"/>
          <p:cNvSpPr/>
          <p:nvPr userDrawn="1"/>
        </p:nvSpPr>
        <p:spPr>
          <a:xfrm>
            <a:off x="0" y="14285"/>
            <a:ext cx="9144000" cy="456342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Group 105"/>
          <p:cNvGrpSpPr/>
          <p:nvPr userDrawn="1"/>
        </p:nvGrpSpPr>
        <p:grpSpPr>
          <a:xfrm rot="16200000">
            <a:off x="145357" y="482288"/>
            <a:ext cx="383327" cy="67506"/>
            <a:chOff x="2013527" y="1616364"/>
            <a:chExt cx="576928" cy="101600"/>
          </a:xfrm>
        </p:grpSpPr>
        <p:sp>
          <p:nvSpPr>
            <p:cNvPr id="5" name="Oval 106"/>
            <p:cNvSpPr/>
            <p:nvPr userDrawn="1"/>
          </p:nvSpPr>
          <p:spPr>
            <a:xfrm>
              <a:off x="2013527" y="1616364"/>
              <a:ext cx="101600" cy="101600"/>
            </a:xfrm>
            <a:prstGeom prst="ellipse">
              <a:avLst/>
            </a:prstGeom>
            <a:solidFill>
              <a:srgbClr val="358F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Oval 107"/>
            <p:cNvSpPr/>
            <p:nvPr userDrawn="1"/>
          </p:nvSpPr>
          <p:spPr>
            <a:xfrm>
              <a:off x="2132359" y="1616364"/>
              <a:ext cx="101600" cy="101600"/>
            </a:xfrm>
            <a:prstGeom prst="ellipse">
              <a:avLst/>
            </a:prstGeom>
            <a:solidFill>
              <a:srgbClr val="358FC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8" name="Oval 108"/>
            <p:cNvSpPr/>
            <p:nvPr userDrawn="1"/>
          </p:nvSpPr>
          <p:spPr>
            <a:xfrm>
              <a:off x="2251191" y="1616364"/>
              <a:ext cx="101600" cy="101600"/>
            </a:xfrm>
            <a:prstGeom prst="ellipse">
              <a:avLst/>
            </a:prstGeom>
            <a:solidFill>
              <a:srgbClr val="358FC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Oval 109"/>
            <p:cNvSpPr/>
            <p:nvPr userDrawn="1"/>
          </p:nvSpPr>
          <p:spPr>
            <a:xfrm>
              <a:off x="2370023" y="1616364"/>
              <a:ext cx="101600" cy="101600"/>
            </a:xfrm>
            <a:prstGeom prst="ellipse">
              <a:avLst/>
            </a:prstGeom>
            <a:solidFill>
              <a:srgbClr val="358F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Oval 110"/>
            <p:cNvSpPr/>
            <p:nvPr userDrawn="1"/>
          </p:nvSpPr>
          <p:spPr>
            <a:xfrm>
              <a:off x="2488855" y="1616364"/>
              <a:ext cx="101600" cy="101600"/>
            </a:xfrm>
            <a:prstGeom prst="ellipse">
              <a:avLst/>
            </a:prstGeom>
            <a:solidFill>
              <a:srgbClr val="358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grpSp>
    </p:spTree>
    <p:extLst>
      <p:ext uri="{BB962C8B-B14F-4D97-AF65-F5344CB8AC3E}">
        <p14:creationId xmlns:p14="http://schemas.microsoft.com/office/powerpoint/2010/main" val="380369746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0" name="Rectangle 9"/>
          <p:cNvSpPr/>
          <p:nvPr userDrawn="1"/>
        </p:nvSpPr>
        <p:spPr>
          <a:xfrm>
            <a:off x="381000" y="4552950"/>
            <a:ext cx="8763000" cy="590550"/>
          </a:xfrm>
          <a:prstGeom prst="rect">
            <a:avLst/>
          </a:prstGeom>
          <a:gradFill flip="none" rotWithShape="1">
            <a:gsLst>
              <a:gs pos="0">
                <a:srgbClr val="FFFFFF"/>
              </a:gs>
              <a:gs pos="100000">
                <a:schemeClr val="accent1"/>
              </a:gs>
              <a:gs pos="24000">
                <a:srgbClr val="FFFFFF"/>
              </a:gs>
              <a:gs pos="71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a typeface="微软雅黑" panose="020B0503020204020204" pitchFamily="34" charset="-122"/>
            </a:endParaRPr>
          </a:p>
        </p:txBody>
      </p:sp>
      <p:sp>
        <p:nvSpPr>
          <p:cNvPr id="5" name="Title 4"/>
          <p:cNvSpPr>
            <a:spLocks noGrp="1"/>
          </p:cNvSpPr>
          <p:nvPr>
            <p:ph type="title"/>
          </p:nvPr>
        </p:nvSpPr>
        <p:spPr>
          <a:xfrm>
            <a:off x="755798" y="230156"/>
            <a:ext cx="7920880" cy="374073"/>
          </a:xfrm>
        </p:spPr>
        <p:txBody>
          <a:bodyPr/>
          <a:lstStyle>
            <a:lvl1pPr>
              <a:defRPr sz="2000" b="1">
                <a:latin typeface="Century Gothic" panose="020B0502020202020204" pitchFamily="34" charset="0"/>
                <a:ea typeface="微软雅黑" panose="020B0503020204020204" pitchFamily="34" charset="-122"/>
              </a:defRPr>
            </a:lvl1pPr>
          </a:lstStyle>
          <a:p>
            <a:r>
              <a:rPr lang="en-US" dirty="0" smtClean="0"/>
              <a:t>Click to edit Master title style</a:t>
            </a:r>
            <a:endParaRPr lang="en-US" dirty="0"/>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67400" y="4705350"/>
            <a:ext cx="2666990" cy="240632"/>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000" y="4733925"/>
            <a:ext cx="1066800" cy="228600"/>
          </a:xfrm>
          <a:prstGeom prst="rect">
            <a:avLst/>
          </a:prstGeom>
        </p:spPr>
      </p:pic>
    </p:spTree>
    <p:extLst>
      <p:ext uri="{BB962C8B-B14F-4D97-AF65-F5344CB8AC3E}">
        <p14:creationId xmlns:p14="http://schemas.microsoft.com/office/powerpoint/2010/main" val="156564783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16" name="Content Placeholder 14"/>
          <p:cNvSpPr>
            <a:spLocks noGrp="1"/>
          </p:cNvSpPr>
          <p:nvPr>
            <p:ph sz="quarter" idx="13" hasCustomPrompt="1"/>
          </p:nvPr>
        </p:nvSpPr>
        <p:spPr>
          <a:xfrm>
            <a:off x="863588" y="1280160"/>
            <a:ext cx="7776864" cy="314325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itle 5"/>
          <p:cNvSpPr>
            <a:spLocks noGrp="1"/>
          </p:cNvSpPr>
          <p:nvPr>
            <p:ph type="title"/>
          </p:nvPr>
        </p:nvSpPr>
        <p:spPr>
          <a:xfrm>
            <a:off x="719572" y="361747"/>
            <a:ext cx="7920880" cy="374073"/>
          </a:xfrm>
        </p:spPr>
        <p:txBody>
          <a:bodyPr/>
          <a:lstStyle/>
          <a:p>
            <a:r>
              <a:rPr lang="en-US" smtClean="0"/>
              <a:t>Click to edit Master title style</a:t>
            </a:r>
            <a:endParaRPr lang="en-US"/>
          </a:p>
        </p:txBody>
      </p:sp>
      <p:sp>
        <p:nvSpPr>
          <p:cNvPr id="8" name="Text Placeholder 7"/>
          <p:cNvSpPr>
            <a:spLocks noGrp="1"/>
          </p:cNvSpPr>
          <p:nvPr>
            <p:ph type="body" sz="quarter" idx="14" hasCustomPrompt="1"/>
          </p:nvPr>
        </p:nvSpPr>
        <p:spPr>
          <a:xfrm>
            <a:off x="755798" y="842963"/>
            <a:ext cx="7848650" cy="345253"/>
          </a:xfrm>
        </p:spPr>
        <p:txBody>
          <a:bodyPr>
            <a:spAutoFit/>
          </a:bodyPr>
          <a:lstStyle>
            <a:lvl1pPr>
              <a:buFont typeface="Arial" pitchFamily="34" charset="0"/>
              <a:buNone/>
              <a:defRPr/>
            </a:lvl1pPr>
          </a:lstStyle>
          <a:p>
            <a:pPr lvl="0"/>
            <a:r>
              <a:rPr lang="en-US" dirty="0" smtClean="0"/>
              <a:t>Click to add subtitle</a:t>
            </a:r>
            <a:endParaRPr lang="en-US" dirty="0"/>
          </a:p>
        </p:txBody>
      </p:sp>
    </p:spTree>
    <p:extLst>
      <p:ext uri="{BB962C8B-B14F-4D97-AF65-F5344CB8AC3E}">
        <p14:creationId xmlns:p14="http://schemas.microsoft.com/office/powerpoint/2010/main" val="3447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Corp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946923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3" name="Espace réservé du texte 3"/>
          <p:cNvSpPr>
            <a:spLocks noGrp="1" noChangeAspect="1"/>
          </p:cNvSpPr>
          <p:nvPr>
            <p:ph type="body" sz="quarter" idx="10" hasCustomPrompt="1"/>
          </p:nvPr>
        </p:nvSpPr>
        <p:spPr>
          <a:xfrm>
            <a:off x="1650320" y="11316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4" name="Espace réservé du texte 5"/>
          <p:cNvSpPr>
            <a:spLocks noGrp="1"/>
          </p:cNvSpPr>
          <p:nvPr>
            <p:ph type="body" sz="quarter" idx="11" hasCustomPrompt="1"/>
          </p:nvPr>
        </p:nvSpPr>
        <p:spPr>
          <a:xfrm>
            <a:off x="2412320" y="1131670"/>
            <a:ext cx="5040000" cy="360000"/>
          </a:xfrm>
          <a:solidFill>
            <a:srgbClr val="005386"/>
          </a:solidFill>
        </p:spPr>
        <p:txBody>
          <a:bodyPr lIns="288000" tIns="36000" rIns="72000" bIns="36000" anchor="ctr"/>
          <a:lstStyle>
            <a:lvl1pPr marL="0" indent="0">
              <a:spcBef>
                <a:spcPts val="0"/>
              </a:spcBef>
              <a:buNone/>
              <a:defRPr baseline="0">
                <a:solidFill>
                  <a:schemeClr val="bg1"/>
                </a:solidFill>
              </a:defRPr>
            </a:lvl1pPr>
          </a:lstStyle>
          <a:p>
            <a:pPr lvl="0"/>
            <a:r>
              <a:rPr lang="en-US" noProof="0" dirty="0" smtClean="0"/>
              <a:t>First item </a:t>
            </a:r>
            <a:r>
              <a:rPr lang="zh-CN" altLang="en-US" noProof="0" dirty="0" smtClean="0"/>
              <a:t>第一</a:t>
            </a:r>
            <a:endParaRPr lang="en-US" noProof="0" dirty="0"/>
          </a:p>
        </p:txBody>
      </p:sp>
      <p:sp>
        <p:nvSpPr>
          <p:cNvPr id="5" name="Espace réservé du texte 3"/>
          <p:cNvSpPr>
            <a:spLocks noGrp="1" noChangeAspect="1"/>
          </p:cNvSpPr>
          <p:nvPr>
            <p:ph type="body" sz="quarter" idx="12" hasCustomPrompt="1"/>
          </p:nvPr>
        </p:nvSpPr>
        <p:spPr>
          <a:xfrm>
            <a:off x="1650320" y="1668708"/>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6" name="Espace réservé du texte 5"/>
          <p:cNvSpPr>
            <a:spLocks noGrp="1"/>
          </p:cNvSpPr>
          <p:nvPr>
            <p:ph type="body" sz="quarter" idx="13" hasCustomPrompt="1"/>
          </p:nvPr>
        </p:nvSpPr>
        <p:spPr>
          <a:xfrm>
            <a:off x="2412320" y="1668708"/>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dirty="0" smtClean="0"/>
              <a:t>Second item </a:t>
            </a:r>
            <a:r>
              <a:rPr lang="zh-CN" altLang="en-US" noProof="0" dirty="0" smtClean="0"/>
              <a:t>第二</a:t>
            </a:r>
            <a:endParaRPr lang="en-US" noProof="0" dirty="0"/>
          </a:p>
        </p:txBody>
      </p:sp>
      <p:sp>
        <p:nvSpPr>
          <p:cNvPr id="7" name="Espace réservé du texte 3"/>
          <p:cNvSpPr>
            <a:spLocks noGrp="1" noChangeAspect="1"/>
          </p:cNvSpPr>
          <p:nvPr>
            <p:ph type="body" sz="quarter" idx="14" hasCustomPrompt="1"/>
          </p:nvPr>
        </p:nvSpPr>
        <p:spPr>
          <a:xfrm>
            <a:off x="1650320" y="221175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8" name="Espace réservé du texte 5"/>
          <p:cNvSpPr>
            <a:spLocks noGrp="1"/>
          </p:cNvSpPr>
          <p:nvPr>
            <p:ph type="body" sz="quarter" idx="15" hasCustomPrompt="1"/>
          </p:nvPr>
        </p:nvSpPr>
        <p:spPr>
          <a:xfrm>
            <a:off x="2412320" y="221175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Third item</a:t>
            </a:r>
            <a:endParaRPr lang="en-US" noProof="0"/>
          </a:p>
        </p:txBody>
      </p:sp>
      <p:sp>
        <p:nvSpPr>
          <p:cNvPr id="9" name="Espace réservé du texte 3"/>
          <p:cNvSpPr>
            <a:spLocks noGrp="1" noChangeAspect="1"/>
          </p:cNvSpPr>
          <p:nvPr>
            <p:ph type="body" sz="quarter" idx="16" hasCustomPrompt="1"/>
          </p:nvPr>
        </p:nvSpPr>
        <p:spPr>
          <a:xfrm>
            <a:off x="1650320" y="275181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10" name="Espace réservé du texte 5"/>
          <p:cNvSpPr>
            <a:spLocks noGrp="1"/>
          </p:cNvSpPr>
          <p:nvPr>
            <p:ph type="body" sz="quarter" idx="17" hasCustomPrompt="1"/>
          </p:nvPr>
        </p:nvSpPr>
        <p:spPr>
          <a:xfrm>
            <a:off x="2412320" y="275181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Fourth item</a:t>
            </a:r>
            <a:endParaRPr lang="en-US" noProof="0"/>
          </a:p>
        </p:txBody>
      </p:sp>
      <p:sp>
        <p:nvSpPr>
          <p:cNvPr id="11" name="Espace réservé du texte 3"/>
          <p:cNvSpPr>
            <a:spLocks noGrp="1" noChangeAspect="1"/>
          </p:cNvSpPr>
          <p:nvPr>
            <p:ph type="body" sz="quarter" idx="18" hasCustomPrompt="1"/>
          </p:nvPr>
        </p:nvSpPr>
        <p:spPr>
          <a:xfrm>
            <a:off x="1650320" y="32918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12" name="Espace réservé du texte 5"/>
          <p:cNvSpPr>
            <a:spLocks noGrp="1"/>
          </p:cNvSpPr>
          <p:nvPr>
            <p:ph type="body" sz="quarter" idx="19" hasCustomPrompt="1"/>
          </p:nvPr>
        </p:nvSpPr>
        <p:spPr>
          <a:xfrm>
            <a:off x="2412320" y="329187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Fifth item</a:t>
            </a:r>
            <a:endParaRPr lang="en-US" noProof="0"/>
          </a:p>
        </p:txBody>
      </p:sp>
      <p:sp>
        <p:nvSpPr>
          <p:cNvPr id="13" name="Espace réservé du texte 3"/>
          <p:cNvSpPr>
            <a:spLocks noGrp="1" noChangeAspect="1"/>
          </p:cNvSpPr>
          <p:nvPr>
            <p:ph type="body" sz="quarter" idx="20" hasCustomPrompt="1"/>
          </p:nvPr>
        </p:nvSpPr>
        <p:spPr>
          <a:xfrm>
            <a:off x="1650320" y="383193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N</a:t>
            </a:r>
            <a:endParaRPr lang="en-US" noProof="0" dirty="0"/>
          </a:p>
        </p:txBody>
      </p:sp>
      <p:sp>
        <p:nvSpPr>
          <p:cNvPr id="14" name="Espace réservé du texte 5"/>
          <p:cNvSpPr>
            <a:spLocks noGrp="1"/>
          </p:cNvSpPr>
          <p:nvPr>
            <p:ph type="body" sz="quarter" idx="21" hasCustomPrompt="1"/>
          </p:nvPr>
        </p:nvSpPr>
        <p:spPr>
          <a:xfrm>
            <a:off x="2412320" y="383193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Sixth item</a:t>
            </a:r>
            <a:endParaRPr lang="en-US" noProof="0"/>
          </a:p>
        </p:txBody>
      </p:sp>
      <p:sp>
        <p:nvSpPr>
          <p:cNvPr id="16" name="Title 4"/>
          <p:cNvSpPr>
            <a:spLocks noGrp="1"/>
          </p:cNvSpPr>
          <p:nvPr>
            <p:ph type="title"/>
          </p:nvPr>
        </p:nvSpPr>
        <p:spPr>
          <a:xfrm>
            <a:off x="784598" y="223745"/>
            <a:ext cx="7884654" cy="374073"/>
          </a:xfrm>
        </p:spPr>
        <p:txBody>
          <a:bodyPr/>
          <a:lstStyle>
            <a:lvl1pPr>
              <a:defRPr sz="2000" b="1"/>
            </a:lvl1pPr>
          </a:lstStyle>
          <a:p>
            <a:r>
              <a:rPr lang="en-US" dirty="0" smtClean="0"/>
              <a:t>Click to edit Master title style</a:t>
            </a:r>
            <a:endParaRPr lang="en-US" dirty="0"/>
          </a:p>
        </p:txBody>
      </p:sp>
    </p:spTree>
    <p:extLst>
      <p:ext uri="{BB962C8B-B14F-4D97-AF65-F5344CB8AC3E}">
        <p14:creationId xmlns:p14="http://schemas.microsoft.com/office/powerpoint/2010/main" val="24595132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114767340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Blue_Corp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600" b="1" dirty="0">
                <a:solidFill>
                  <a:srgbClr val="FFFFFF"/>
                </a:solidFill>
                <a:latin typeface="Arial Narrow" pitchFamily="34" charset="0"/>
                <a:cs typeface="Arial" pitchFamily="34" charset="0"/>
              </a:rPr>
              <a:t>3DS.COM</a:t>
            </a:r>
            <a:r>
              <a:rPr lang="en-US" sz="600" dirty="0">
                <a:solidFill>
                  <a:srgbClr val="FFFFFF"/>
                </a:solidFill>
                <a:latin typeface="Arial Narrow" pitchFamily="34" charset="0"/>
                <a:cs typeface="Arial" pitchFamily="34" charset="0"/>
              </a:rPr>
              <a:t> © </a:t>
            </a:r>
            <a:r>
              <a:rPr lang="en-US" sz="600" dirty="0" err="1">
                <a:solidFill>
                  <a:srgbClr val="FFFFFF"/>
                </a:solidFill>
                <a:latin typeface="Arial Narrow" pitchFamily="34" charset="0"/>
                <a:cs typeface="Arial" pitchFamily="34" charset="0"/>
              </a:rPr>
              <a:t>Dassault</a:t>
            </a:r>
            <a:r>
              <a:rPr lang="en-US" sz="600" dirty="0">
                <a:solidFill>
                  <a:srgbClr val="FFFFFF"/>
                </a:solidFill>
                <a:latin typeface="Arial Narrow" pitchFamily="34" charset="0"/>
                <a:cs typeface="Arial" pitchFamily="34" charset="0"/>
              </a:rPr>
              <a:t> </a:t>
            </a:r>
            <a:r>
              <a:rPr lang="en-US" sz="600" dirty="0" err="1">
                <a:solidFill>
                  <a:srgbClr val="FFFFFF"/>
                </a:solidFill>
                <a:latin typeface="Arial Narrow" pitchFamily="34" charset="0"/>
                <a:cs typeface="Arial" pitchFamily="34" charset="0"/>
              </a:rPr>
              <a:t>Systèmes</a:t>
            </a:r>
            <a:r>
              <a:rPr lang="en-US" sz="600" dirty="0">
                <a:solidFill>
                  <a:srgbClr val="FFFFFF"/>
                </a:solidFill>
                <a:latin typeface="Arial Narrow" pitchFamily="34" charset="0"/>
                <a:cs typeface="Arial" pitchFamily="34" charset="0"/>
              </a:rPr>
              <a:t> | Confidential Information | </a:t>
            </a:r>
            <a:fld id="{7932CEB9-7706-4840-A8AE-48D24CB336EF}" type="datetimeFigureOut">
              <a:rPr lang="en-US" sz="600" smtClean="0">
                <a:solidFill>
                  <a:srgbClr val="FFFFFF"/>
                </a:solidFill>
                <a:latin typeface="Arial Narrow" pitchFamily="34" charset="0"/>
                <a:cs typeface="Arial" pitchFamily="34" charset="0"/>
              </a:rPr>
              <a:pPr algn="ctr" fontAlgn="auto">
                <a:spcBef>
                  <a:spcPts val="0"/>
                </a:spcBef>
                <a:spcAft>
                  <a:spcPts val="0"/>
                </a:spcAft>
                <a:defRPr/>
              </a:pPr>
              <a:t>4/21/2017</a:t>
            </a:fld>
            <a:r>
              <a:rPr lang="en-US" sz="600" dirty="0">
                <a:solidFill>
                  <a:srgbClr val="FFFFFF"/>
                </a:solidFill>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2441620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 head_Corp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2114264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Corp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zh-CN" altLang="en-US"/>
              <a:t>单击此处编辑母版标题样式</a:t>
            </a:r>
            <a:endParaRPr lang="en-US" dirty="0"/>
          </a:p>
        </p:txBody>
      </p:sp>
    </p:spTree>
    <p:extLst>
      <p:ext uri="{BB962C8B-B14F-4D97-AF65-F5344CB8AC3E}">
        <p14:creationId xmlns:p14="http://schemas.microsoft.com/office/powerpoint/2010/main" val="380169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B3F7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Century Gothic" panose="020B0502020202020204" pitchFamily="34" charset="0"/>
                <a:ea typeface="+mj-ea"/>
                <a:cs typeface="Century Gothic" panose="020B0502020202020204" pitchFamily="34" charset="0"/>
              </a:defRPr>
            </a:lvl1pPr>
          </a:lstStyle>
          <a:p>
            <a:r>
              <a:rPr lang="en-US" noProof="0" dirty="0" smtClean="0"/>
              <a:t>Click to edit title</a:t>
            </a:r>
            <a:endParaRPr lang="en-US" noProof="0" dirty="0"/>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Century Gothic" panose="020B0502020202020204" pitchFamily="34" charset="0"/>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smtClean="0"/>
              <a:t>Click to add subtitle</a:t>
            </a:r>
            <a:endParaRPr lang="en-US" dirty="0"/>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smtClean="0">
                <a:ln>
                  <a:noFill/>
                </a:ln>
                <a:solidFill>
                  <a:schemeClr val="bg1"/>
                </a:solidFill>
                <a:effectLst/>
                <a:latin typeface="Arial Narrow" pitchFamily="34" charset="0"/>
                <a:cs typeface="Arial" pitchFamily="34" charset="0"/>
              </a:rPr>
              <a:t>3DS.COM</a:t>
            </a:r>
            <a:r>
              <a:rPr lang="en-US" sz="600" b="1" i="0" cap="none" spc="0" baseline="0" dirty="0" smtClean="0">
                <a:ln>
                  <a:noFill/>
                </a:ln>
                <a:solidFill>
                  <a:schemeClr val="bg1"/>
                </a:solidFill>
                <a:effectLst/>
                <a:latin typeface="Arial Narrow" pitchFamily="34" charset="0"/>
                <a:cs typeface="Arial" pitchFamily="34" charset="0"/>
              </a:rPr>
              <a:t> </a:t>
            </a:r>
            <a:r>
              <a:rPr lang="en-US" sz="600" b="0" cap="none" spc="0" dirty="0" smtClean="0">
                <a:ln>
                  <a:noFill/>
                </a:ln>
                <a:solidFill>
                  <a:schemeClr val="bg1"/>
                </a:solidFill>
                <a:effectLst/>
                <a:latin typeface="Arial Narrow" pitchFamily="34" charset="0"/>
                <a:cs typeface="Arial" pitchFamily="34" charset="0"/>
              </a:rPr>
              <a:t>© Dassault </a:t>
            </a:r>
            <a:r>
              <a:rPr lang="en-US" sz="600" b="0" cap="none" spc="0" dirty="0" err="1" smtClean="0">
                <a:ln>
                  <a:noFill/>
                </a:ln>
                <a:solidFill>
                  <a:schemeClr val="bg1"/>
                </a:solidFill>
                <a:effectLst/>
                <a:latin typeface="Arial Narrow" pitchFamily="34" charset="0"/>
                <a:cs typeface="Arial" pitchFamily="34" charset="0"/>
              </a:rPr>
              <a:t>Systèmes</a:t>
            </a:r>
            <a:r>
              <a:rPr lang="en-US" sz="600" b="0" cap="none" spc="0" dirty="0" smtClean="0">
                <a:ln>
                  <a:noFill/>
                </a:ln>
                <a:solidFill>
                  <a:schemeClr val="bg1"/>
                </a:solidFill>
                <a:effectLst/>
                <a:latin typeface="Arial Narrow" pitchFamily="34" charset="0"/>
                <a:cs typeface="Arial" pitchFamily="34" charset="0"/>
              </a:rPr>
              <a:t> | </a:t>
            </a:r>
            <a:r>
              <a:rPr lang="en-US" sz="600" b="0" cap="none" spc="0" noProof="0" dirty="0" smtClean="0">
                <a:ln>
                  <a:noFill/>
                </a:ln>
                <a:solidFill>
                  <a:schemeClr val="bg1"/>
                </a:solidFill>
                <a:effectLst/>
                <a:latin typeface="Arial Narrow" pitchFamily="34" charset="0"/>
                <a:cs typeface="Arial" pitchFamily="34" charset="0"/>
              </a:rPr>
              <a:t>Confidential</a:t>
            </a:r>
            <a:r>
              <a:rPr lang="en-US" sz="600" b="0" cap="none" spc="0" dirty="0" smtClean="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4/21/2017</a:t>
            </a:fld>
            <a:r>
              <a:rPr lang="en-US" sz="600" b="0" cap="none" spc="0" dirty="0" smtClean="0">
                <a:ln>
                  <a:noFill/>
                </a:ln>
                <a:solidFill>
                  <a:schemeClr val="bg1"/>
                </a:solidFill>
                <a:effectLst/>
                <a:latin typeface="Arial Narrow" pitchFamily="34" charset="0"/>
                <a:cs typeface="Arial" pitchFamily="34" charset="0"/>
              </a:rPr>
              <a:t> | ref.: 3DS_Document_2014</a:t>
            </a:r>
            <a:endParaRPr lang="en-US" sz="600" b="0" cap="none" spc="0" dirty="0">
              <a:ln>
                <a:noFill/>
              </a:ln>
              <a:solidFill>
                <a:schemeClr val="bg1"/>
              </a:solidFill>
              <a:effectLst/>
              <a:latin typeface="Arial Narrow" pitchFamily="34" charset="0"/>
              <a:cs typeface="Arial" pitchFamily="34" charset="0"/>
            </a:endParaRPr>
          </a:p>
        </p:txBody>
      </p:sp>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67400" y="4705350"/>
            <a:ext cx="2666990" cy="240632"/>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0600" y="880684"/>
            <a:ext cx="2994715" cy="3458332"/>
          </a:xfrm>
          <a:prstGeom prst="rect">
            <a:avLst/>
          </a:prstGeom>
        </p:spPr>
      </p:pic>
    </p:spTree>
    <p:extLst>
      <p:ext uri="{BB962C8B-B14F-4D97-AF65-F5344CB8AC3E}">
        <p14:creationId xmlns:p14="http://schemas.microsoft.com/office/powerpoint/2010/main" val="200834072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_Corp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129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ck Cover_Corp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2450753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55798" y="842963"/>
            <a:ext cx="7848650" cy="345253"/>
          </a:xfrm>
        </p:spPr>
        <p:txBody>
          <a:bodyPr>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2414207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Content Placeholder 14"/>
          <p:cNvSpPr>
            <a:spLocks noGrp="1"/>
          </p:cNvSpPr>
          <p:nvPr>
            <p:ph sz="quarter" idx="13" hasCustomPrompt="1"/>
          </p:nvPr>
        </p:nvSpPr>
        <p:spPr>
          <a:xfrm>
            <a:off x="863588" y="951570"/>
            <a:ext cx="7776864" cy="3471840"/>
          </a:xfrm>
        </p:spPr>
        <p:txBody>
          <a:bodyPr>
            <a:normAutofit/>
          </a:bodyPr>
          <a:lstStyle>
            <a:lvl1pPr>
              <a:defRPr sz="1200"/>
            </a:lvl1pPr>
            <a:lvl2pPr>
              <a:defRPr sz="1050"/>
            </a:lvl2pPr>
            <a:lvl3pPr>
              <a:defRPr sz="900"/>
            </a:lvl3pPr>
          </a:lstStyle>
          <a:p>
            <a:pPr lvl="0"/>
            <a:r>
              <a:rPr lang="en-GB" dirty="0"/>
              <a:t>Click to edit Master text styles</a:t>
            </a:r>
          </a:p>
          <a:p>
            <a:pPr lvl="1"/>
            <a:r>
              <a:rPr lang="en-GB" dirty="0"/>
              <a:t>Second level</a:t>
            </a:r>
          </a:p>
          <a:p>
            <a:pPr lvl="2"/>
            <a:r>
              <a:rPr lang="en-GB" dirty="0"/>
              <a:t>Third level</a:t>
            </a:r>
          </a:p>
        </p:txBody>
      </p:sp>
      <p:sp>
        <p:nvSpPr>
          <p:cNvPr id="6" name="Title 5"/>
          <p:cNvSpPr>
            <a:spLocks noGrp="1"/>
          </p:cNvSpPr>
          <p:nvPr>
            <p:ph type="title"/>
          </p:nvPr>
        </p:nvSpPr>
        <p:spPr>
          <a:xfrm>
            <a:off x="719572" y="361747"/>
            <a:ext cx="7920880" cy="374073"/>
          </a:xfrm>
        </p:spPr>
        <p:txBody>
          <a:bodyPr/>
          <a:lstStyle/>
          <a:p>
            <a:r>
              <a:rPr lang="en-US" dirty="0"/>
              <a:t>Click to edit Master title style</a:t>
            </a:r>
          </a:p>
        </p:txBody>
      </p:sp>
    </p:spTree>
    <p:extLst>
      <p:ext uri="{BB962C8B-B14F-4D97-AF65-F5344CB8AC3E}">
        <p14:creationId xmlns:p14="http://schemas.microsoft.com/office/powerpoint/2010/main" val="4186398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88000" y="180000"/>
            <a:ext cx="7452000" cy="360000"/>
          </a:xfrm>
        </p:spPr>
        <p:txBody>
          <a:bodyPr/>
          <a:lstStyle>
            <a:lvl1pPr>
              <a:defRPr sz="24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34704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166" y="392849"/>
            <a:ext cx="8458200" cy="3429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5"/>
          <p:cNvSpPr>
            <a:spLocks noGrp="1"/>
          </p:cNvSpPr>
          <p:nvPr>
            <p:ph sz="quarter" idx="10" hasCustomPrompt="1"/>
          </p:nvPr>
        </p:nvSpPr>
        <p:spPr>
          <a:xfrm>
            <a:off x="1001713" y="745808"/>
            <a:ext cx="6513512" cy="337185"/>
          </a:xfrm>
        </p:spPr>
        <p:txBody>
          <a:bodyPr>
            <a:normAutofit/>
          </a:bodyPr>
          <a:lstStyle>
            <a:lvl1pPr marL="0" indent="0">
              <a:buFontTx/>
              <a:buNone/>
              <a:defRPr sz="1700"/>
            </a:lvl1pPr>
          </a:lstStyle>
          <a:p>
            <a:pPr lvl="0"/>
            <a:r>
              <a:rPr lang="en-GB" dirty="0"/>
              <a:t>Click to edit subtitle</a:t>
            </a:r>
          </a:p>
        </p:txBody>
      </p:sp>
    </p:spTree>
    <p:extLst>
      <p:ext uri="{BB962C8B-B14F-4D97-AF65-F5344CB8AC3E}">
        <p14:creationId xmlns:p14="http://schemas.microsoft.com/office/powerpoint/2010/main" val="3479780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_Corp Template_2014">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zh-CN" altLang="en-US" smtClean="0"/>
              <a:t>单击此处编辑母版标题样式</a:t>
            </a:r>
            <a:endParaRPr lang="en-US" dirty="0"/>
          </a:p>
        </p:txBody>
      </p:sp>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2"/>
            <a:ext cx="9144000" cy="4577715"/>
          </a:xfrm>
          <a:prstGeom prst="rect">
            <a:avLst/>
          </a:prstGeom>
        </p:spPr>
      </p:pic>
      <p:sp>
        <p:nvSpPr>
          <p:cNvPr id="5" name="矩形 4"/>
          <p:cNvSpPr/>
          <p:nvPr userDrawn="1"/>
        </p:nvSpPr>
        <p:spPr>
          <a:xfrm>
            <a:off x="0" y="-2"/>
            <a:ext cx="9144000" cy="456342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zh-CN" altLang="en-US" sz="1700">
              <a:solidFill>
                <a:prstClr val="white"/>
              </a:solidFill>
            </a:endParaRPr>
          </a:p>
        </p:txBody>
      </p:sp>
      <p:grpSp>
        <p:nvGrpSpPr>
          <p:cNvPr id="7" name="Group 105"/>
          <p:cNvGrpSpPr/>
          <p:nvPr userDrawn="1"/>
        </p:nvGrpSpPr>
        <p:grpSpPr>
          <a:xfrm rot="16200000">
            <a:off x="145357" y="482288"/>
            <a:ext cx="383327" cy="67506"/>
            <a:chOff x="2013527" y="1616364"/>
            <a:chExt cx="576928" cy="101600"/>
          </a:xfrm>
        </p:grpSpPr>
        <p:sp>
          <p:nvSpPr>
            <p:cNvPr id="8" name="Oval 106"/>
            <p:cNvSpPr/>
            <p:nvPr userDrawn="1"/>
          </p:nvSpPr>
          <p:spPr>
            <a:xfrm>
              <a:off x="2013527" y="1616364"/>
              <a:ext cx="101600" cy="101600"/>
            </a:xfrm>
            <a:prstGeom prst="ellipse">
              <a:avLst/>
            </a:prstGeom>
            <a:solidFill>
              <a:srgbClr val="358F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9" name="Oval 107"/>
            <p:cNvSpPr/>
            <p:nvPr userDrawn="1"/>
          </p:nvSpPr>
          <p:spPr>
            <a:xfrm>
              <a:off x="2132359" y="1616364"/>
              <a:ext cx="101600" cy="101600"/>
            </a:xfrm>
            <a:prstGeom prst="ellipse">
              <a:avLst/>
            </a:prstGeom>
            <a:solidFill>
              <a:srgbClr val="358FC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10" name="Oval 108"/>
            <p:cNvSpPr/>
            <p:nvPr userDrawn="1"/>
          </p:nvSpPr>
          <p:spPr>
            <a:xfrm>
              <a:off x="2251191" y="1616364"/>
              <a:ext cx="101600" cy="101600"/>
            </a:xfrm>
            <a:prstGeom prst="ellipse">
              <a:avLst/>
            </a:prstGeom>
            <a:solidFill>
              <a:srgbClr val="358FC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11" name="Oval 109"/>
            <p:cNvSpPr/>
            <p:nvPr userDrawn="1"/>
          </p:nvSpPr>
          <p:spPr>
            <a:xfrm>
              <a:off x="2370023" y="1616364"/>
              <a:ext cx="101600" cy="101600"/>
            </a:xfrm>
            <a:prstGeom prst="ellipse">
              <a:avLst/>
            </a:prstGeom>
            <a:solidFill>
              <a:srgbClr val="358F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sp>
          <p:nvSpPr>
            <p:cNvPr id="12" name="Oval 110"/>
            <p:cNvSpPr/>
            <p:nvPr userDrawn="1"/>
          </p:nvSpPr>
          <p:spPr>
            <a:xfrm>
              <a:off x="2488855" y="1616364"/>
              <a:ext cx="101600" cy="101600"/>
            </a:xfrm>
            <a:prstGeom prst="ellipse">
              <a:avLst/>
            </a:prstGeom>
            <a:solidFill>
              <a:srgbClr val="358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id-ID" sz="1700">
                <a:solidFill>
                  <a:prstClr val="white"/>
                </a:solidFill>
              </a:endParaRPr>
            </a:p>
          </p:txBody>
        </p:sp>
      </p:grpSp>
    </p:spTree>
    <p:extLst>
      <p:ext uri="{BB962C8B-B14F-4D97-AF65-F5344CB8AC3E}">
        <p14:creationId xmlns:p14="http://schemas.microsoft.com/office/powerpoint/2010/main" val="103164196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Only">
    <p:spTree>
      <p:nvGrpSpPr>
        <p:cNvPr id="1" name=""/>
        <p:cNvGrpSpPr/>
        <p:nvPr/>
      </p:nvGrpSpPr>
      <p:grpSpPr>
        <a:xfrm>
          <a:off x="0" y="0"/>
          <a:ext cx="0" cy="0"/>
          <a:chOff x="0" y="0"/>
          <a:chExt cx="0" cy="0"/>
        </a:xfrm>
      </p:grpSpPr>
      <p:sp>
        <p:nvSpPr>
          <p:cNvPr id="9" name="Title 4"/>
          <p:cNvSpPr>
            <a:spLocks noGrp="1"/>
          </p:cNvSpPr>
          <p:nvPr>
            <p:ph type="title"/>
          </p:nvPr>
        </p:nvSpPr>
        <p:spPr>
          <a:xfrm>
            <a:off x="755798" y="223745"/>
            <a:ext cx="7913454" cy="374073"/>
          </a:xfrm>
        </p:spPr>
        <p:txBody>
          <a:bodyPr/>
          <a:lstStyle>
            <a:lvl1pPr>
              <a:defRPr sz="2000" b="1">
                <a:solidFill>
                  <a:srgbClr val="005386"/>
                </a:solidFill>
              </a:defRPr>
            </a:lvl1pPr>
          </a:lstStyle>
          <a:p>
            <a:r>
              <a:rPr lang="en-US" dirty="0"/>
              <a:t>Click to edit Master title style</a:t>
            </a:r>
          </a:p>
        </p:txBody>
      </p:sp>
      <p:sp>
        <p:nvSpPr>
          <p:cNvPr id="10" name="Content Placeholder 6"/>
          <p:cNvSpPr>
            <a:spLocks noGrp="1"/>
          </p:cNvSpPr>
          <p:nvPr>
            <p:ph sz="quarter" idx="15"/>
          </p:nvPr>
        </p:nvSpPr>
        <p:spPr>
          <a:xfrm>
            <a:off x="755798" y="597818"/>
            <a:ext cx="7913454" cy="3846140"/>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680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S_LG Title and Content">
    <p:spTree>
      <p:nvGrpSpPr>
        <p:cNvPr id="1" name=""/>
        <p:cNvGrpSpPr/>
        <p:nvPr/>
      </p:nvGrpSpPr>
      <p:grpSpPr>
        <a:xfrm>
          <a:off x="0" y="0"/>
          <a:ext cx="0" cy="0"/>
          <a:chOff x="0" y="0"/>
          <a:chExt cx="0" cy="0"/>
        </a:xfrm>
      </p:grpSpPr>
      <p:sp>
        <p:nvSpPr>
          <p:cNvPr id="5" name="Content Placeholder 6"/>
          <p:cNvSpPr>
            <a:spLocks noGrp="1"/>
          </p:cNvSpPr>
          <p:nvPr>
            <p:ph sz="quarter" idx="15"/>
          </p:nvPr>
        </p:nvSpPr>
        <p:spPr>
          <a:xfrm>
            <a:off x="863603" y="879562"/>
            <a:ext cx="7777163" cy="3564396"/>
          </a:xfrm>
        </p:spPr>
        <p:txBody>
          <a:bodyPr/>
          <a:lstStyle>
            <a:lvl1pPr>
              <a:lnSpc>
                <a:spcPct val="100000"/>
              </a:lnSpc>
              <a:spcBef>
                <a:spcPts val="500"/>
              </a:spcBef>
              <a:spcAft>
                <a:spcPts val="500"/>
              </a:spcAft>
              <a:defRPr baseline="0">
                <a:latin typeface="Arial Narrow" pitchFamily="34" charset="0"/>
                <a:ea typeface="黑体" pitchFamily="49" charset="-122"/>
              </a:defRPr>
            </a:lvl1pPr>
            <a:lvl2pPr>
              <a:lnSpc>
                <a:spcPct val="100000"/>
              </a:lnSpc>
              <a:spcBef>
                <a:spcPts val="500"/>
              </a:spcBef>
              <a:spcAft>
                <a:spcPts val="500"/>
              </a:spcAft>
              <a:buFont typeface="Arial Narrow" pitchFamily="34" charset="0"/>
              <a:buChar char="−"/>
              <a:defRPr baseline="0">
                <a:latin typeface="Arial Narrow" pitchFamily="34" charset="0"/>
                <a:ea typeface="黑体" pitchFamily="49" charset="-122"/>
              </a:defRPr>
            </a:lvl2pPr>
            <a:lvl3pPr>
              <a:lnSpc>
                <a:spcPct val="100000"/>
              </a:lnSpc>
              <a:spcBef>
                <a:spcPts val="500"/>
              </a:spcBef>
              <a:spcAft>
                <a:spcPts val="500"/>
              </a:spcAft>
              <a:defRPr baseline="0">
                <a:latin typeface="Arial Narrow" pitchFamily="34" charset="0"/>
                <a:ea typeface="黑体" pitchFamily="49" charset="-122"/>
              </a:defRPr>
            </a:lvl3pPr>
            <a:lvl4pPr>
              <a:lnSpc>
                <a:spcPct val="100000"/>
              </a:lnSpc>
              <a:spcBef>
                <a:spcPts val="500"/>
              </a:spcBef>
              <a:spcAft>
                <a:spcPts val="500"/>
              </a:spcAft>
              <a:buFont typeface="Arial Narrow" pitchFamily="34" charset="0"/>
              <a:buChar char="−"/>
              <a:defRPr baseline="0">
                <a:latin typeface="Arial Narrow" pitchFamily="34" charset="0"/>
                <a:ea typeface="黑体" pitchFamily="49" charset="-122"/>
              </a:defRPr>
            </a:lvl4pPr>
            <a:lvl5pPr>
              <a:lnSpc>
                <a:spcPct val="100000"/>
              </a:lnSpc>
              <a:spcBef>
                <a:spcPts val="500"/>
              </a:spcBef>
              <a:spcAft>
                <a:spcPts val="500"/>
              </a:spcAft>
              <a:defRPr baseline="0">
                <a:latin typeface="Arial Narrow" pitchFamily="34" charset="0"/>
                <a:ea typeface="黑体" pitchFamily="49"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标题 6"/>
          <p:cNvSpPr>
            <a:spLocks noGrp="1"/>
          </p:cNvSpPr>
          <p:nvPr>
            <p:ph type="title"/>
          </p:nvPr>
        </p:nvSpPr>
        <p:spPr>
          <a:xfrm>
            <a:off x="746575" y="366506"/>
            <a:ext cx="7920880" cy="374073"/>
          </a:xfrm>
        </p:spPr>
        <p:txBody>
          <a:bodyPr/>
          <a:lstStyle>
            <a:lvl1pPr>
              <a:defRPr baseline="0">
                <a:latin typeface="Arial Narrow" pitchFamily="34" charset="0"/>
                <a:ea typeface="黑体" pitchFamily="49"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8215626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ack Cover">
    <p:spTree>
      <p:nvGrpSpPr>
        <p:cNvPr id="1" name=""/>
        <p:cNvGrpSpPr/>
        <p:nvPr/>
      </p:nvGrpSpPr>
      <p:grpSpPr>
        <a:xfrm>
          <a:off x="0" y="0"/>
          <a:ext cx="0" cy="0"/>
          <a:chOff x="0" y="0"/>
          <a:chExt cx="0" cy="0"/>
        </a:xfrm>
      </p:grpSpPr>
      <p:pic>
        <p:nvPicPr>
          <p:cNvPr id="4" name="Picture 3" descr="IFWE3DSNEW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49926" y="550803"/>
            <a:ext cx="4474464" cy="3450336"/>
          </a:xfrm>
          <a:prstGeom prst="rect">
            <a:avLst/>
          </a:prstGeom>
        </p:spPr>
      </p:pic>
    </p:spTree>
    <p:extLst>
      <p:ext uri="{BB962C8B-B14F-4D97-AF65-F5344CB8AC3E}">
        <p14:creationId xmlns:p14="http://schemas.microsoft.com/office/powerpoint/2010/main" val="21083511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3" name="Espace réservé du texte 3"/>
          <p:cNvSpPr>
            <a:spLocks noGrp="1" noChangeAspect="1"/>
          </p:cNvSpPr>
          <p:nvPr>
            <p:ph type="body" sz="quarter" idx="10" hasCustomPrompt="1"/>
          </p:nvPr>
        </p:nvSpPr>
        <p:spPr>
          <a:xfrm>
            <a:off x="1650320" y="11316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1</a:t>
            </a:r>
            <a:endParaRPr lang="en-US" noProof="0" dirty="0"/>
          </a:p>
        </p:txBody>
      </p:sp>
      <p:sp>
        <p:nvSpPr>
          <p:cNvPr id="4" name="Espace réservé du texte 5"/>
          <p:cNvSpPr>
            <a:spLocks noGrp="1"/>
          </p:cNvSpPr>
          <p:nvPr>
            <p:ph type="body" sz="quarter" idx="11" hasCustomPrompt="1"/>
          </p:nvPr>
        </p:nvSpPr>
        <p:spPr>
          <a:xfrm>
            <a:off x="2412320" y="1131670"/>
            <a:ext cx="5040000" cy="360000"/>
          </a:xfrm>
          <a:solidFill>
            <a:srgbClr val="005386"/>
          </a:solidFill>
        </p:spPr>
        <p:txBody>
          <a:bodyPr lIns="288000" tIns="36000" rIns="72000" bIns="36000" anchor="ctr"/>
          <a:lstStyle>
            <a:lvl1pPr marL="0" indent="0">
              <a:spcBef>
                <a:spcPts val="0"/>
              </a:spcBef>
              <a:buNone/>
              <a:defRPr baseline="0">
                <a:solidFill>
                  <a:schemeClr val="bg1"/>
                </a:solidFill>
              </a:defRPr>
            </a:lvl1pPr>
          </a:lstStyle>
          <a:p>
            <a:pPr lvl="0"/>
            <a:r>
              <a:rPr lang="en-US" noProof="0" dirty="0" smtClean="0"/>
              <a:t>First item </a:t>
            </a:r>
            <a:r>
              <a:rPr lang="zh-CN" altLang="en-US" noProof="0" dirty="0" smtClean="0"/>
              <a:t>第一</a:t>
            </a:r>
            <a:endParaRPr lang="en-US" noProof="0" dirty="0"/>
          </a:p>
        </p:txBody>
      </p:sp>
      <p:sp>
        <p:nvSpPr>
          <p:cNvPr id="5" name="Espace réservé du texte 3"/>
          <p:cNvSpPr>
            <a:spLocks noGrp="1" noChangeAspect="1"/>
          </p:cNvSpPr>
          <p:nvPr>
            <p:ph type="body" sz="quarter" idx="12" hasCustomPrompt="1"/>
          </p:nvPr>
        </p:nvSpPr>
        <p:spPr>
          <a:xfrm>
            <a:off x="1650320" y="1668708"/>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2</a:t>
            </a:r>
            <a:endParaRPr lang="en-US" noProof="0" dirty="0"/>
          </a:p>
        </p:txBody>
      </p:sp>
      <p:sp>
        <p:nvSpPr>
          <p:cNvPr id="6" name="Espace réservé du texte 5"/>
          <p:cNvSpPr>
            <a:spLocks noGrp="1"/>
          </p:cNvSpPr>
          <p:nvPr>
            <p:ph type="body" sz="quarter" idx="13" hasCustomPrompt="1"/>
          </p:nvPr>
        </p:nvSpPr>
        <p:spPr>
          <a:xfrm>
            <a:off x="2412320" y="1668708"/>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dirty="0" smtClean="0"/>
              <a:t>Second item </a:t>
            </a:r>
            <a:r>
              <a:rPr lang="zh-CN" altLang="en-US" noProof="0" dirty="0" smtClean="0"/>
              <a:t>第二</a:t>
            </a:r>
            <a:endParaRPr lang="en-US" noProof="0" dirty="0"/>
          </a:p>
        </p:txBody>
      </p:sp>
      <p:sp>
        <p:nvSpPr>
          <p:cNvPr id="7" name="Espace réservé du texte 3"/>
          <p:cNvSpPr>
            <a:spLocks noGrp="1" noChangeAspect="1"/>
          </p:cNvSpPr>
          <p:nvPr>
            <p:ph type="body" sz="quarter" idx="14" hasCustomPrompt="1"/>
          </p:nvPr>
        </p:nvSpPr>
        <p:spPr>
          <a:xfrm>
            <a:off x="1650320" y="221175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3</a:t>
            </a:r>
            <a:endParaRPr lang="en-US" noProof="0" dirty="0"/>
          </a:p>
        </p:txBody>
      </p:sp>
      <p:sp>
        <p:nvSpPr>
          <p:cNvPr id="8" name="Espace réservé du texte 5"/>
          <p:cNvSpPr>
            <a:spLocks noGrp="1"/>
          </p:cNvSpPr>
          <p:nvPr>
            <p:ph type="body" sz="quarter" idx="15" hasCustomPrompt="1"/>
          </p:nvPr>
        </p:nvSpPr>
        <p:spPr>
          <a:xfrm>
            <a:off x="2412320" y="221175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Third item</a:t>
            </a:r>
            <a:endParaRPr lang="en-US" noProof="0"/>
          </a:p>
        </p:txBody>
      </p:sp>
      <p:sp>
        <p:nvSpPr>
          <p:cNvPr id="9" name="Espace réservé du texte 3"/>
          <p:cNvSpPr>
            <a:spLocks noGrp="1" noChangeAspect="1"/>
          </p:cNvSpPr>
          <p:nvPr>
            <p:ph type="body" sz="quarter" idx="16" hasCustomPrompt="1"/>
          </p:nvPr>
        </p:nvSpPr>
        <p:spPr>
          <a:xfrm>
            <a:off x="1650320" y="275181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4</a:t>
            </a:r>
            <a:endParaRPr lang="en-US" noProof="0" dirty="0"/>
          </a:p>
        </p:txBody>
      </p:sp>
      <p:sp>
        <p:nvSpPr>
          <p:cNvPr id="10" name="Espace réservé du texte 5"/>
          <p:cNvSpPr>
            <a:spLocks noGrp="1"/>
          </p:cNvSpPr>
          <p:nvPr>
            <p:ph type="body" sz="quarter" idx="17" hasCustomPrompt="1"/>
          </p:nvPr>
        </p:nvSpPr>
        <p:spPr>
          <a:xfrm>
            <a:off x="2412320" y="275181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Fourth item</a:t>
            </a:r>
            <a:endParaRPr lang="en-US" noProof="0"/>
          </a:p>
        </p:txBody>
      </p:sp>
      <p:sp>
        <p:nvSpPr>
          <p:cNvPr id="11" name="Espace réservé du texte 3"/>
          <p:cNvSpPr>
            <a:spLocks noGrp="1" noChangeAspect="1"/>
          </p:cNvSpPr>
          <p:nvPr>
            <p:ph type="body" sz="quarter" idx="18" hasCustomPrompt="1"/>
          </p:nvPr>
        </p:nvSpPr>
        <p:spPr>
          <a:xfrm>
            <a:off x="1650320" y="329187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5</a:t>
            </a:r>
            <a:endParaRPr lang="en-US" noProof="0" dirty="0"/>
          </a:p>
        </p:txBody>
      </p:sp>
      <p:sp>
        <p:nvSpPr>
          <p:cNvPr id="12" name="Espace réservé du texte 5"/>
          <p:cNvSpPr>
            <a:spLocks noGrp="1"/>
          </p:cNvSpPr>
          <p:nvPr>
            <p:ph type="body" sz="quarter" idx="19" hasCustomPrompt="1"/>
          </p:nvPr>
        </p:nvSpPr>
        <p:spPr>
          <a:xfrm>
            <a:off x="2412320" y="329187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Fifth item</a:t>
            </a:r>
            <a:endParaRPr lang="en-US" noProof="0"/>
          </a:p>
        </p:txBody>
      </p:sp>
      <p:sp>
        <p:nvSpPr>
          <p:cNvPr id="13" name="Espace réservé du texte 3"/>
          <p:cNvSpPr>
            <a:spLocks noGrp="1" noChangeAspect="1"/>
          </p:cNvSpPr>
          <p:nvPr>
            <p:ph type="body" sz="quarter" idx="20" hasCustomPrompt="1"/>
          </p:nvPr>
        </p:nvSpPr>
        <p:spPr>
          <a:xfrm>
            <a:off x="1650320" y="3831930"/>
            <a:ext cx="360000" cy="360000"/>
          </a:xfrm>
          <a:solidFill>
            <a:srgbClr val="005386"/>
          </a:solidFill>
        </p:spPr>
        <p:txBody>
          <a:bodyPr lIns="36000" tIns="36000" rIns="36000" bIns="36000" anchor="ctr">
            <a:normAutofit/>
          </a:bodyPr>
          <a:lstStyle>
            <a:lvl1pPr algn="ctr">
              <a:buNone/>
              <a:defRPr sz="2000" b="1" baseline="0">
                <a:solidFill>
                  <a:schemeClr val="bg1"/>
                </a:solidFill>
              </a:defRPr>
            </a:lvl1pPr>
            <a:lvl5pPr>
              <a:buNone/>
              <a:defRPr/>
            </a:lvl5pPr>
          </a:lstStyle>
          <a:p>
            <a:pPr lvl="0"/>
            <a:r>
              <a:rPr lang="en-US" noProof="0" dirty="0" smtClean="0"/>
              <a:t>6</a:t>
            </a:r>
            <a:endParaRPr lang="en-US" noProof="0" dirty="0"/>
          </a:p>
        </p:txBody>
      </p:sp>
      <p:sp>
        <p:nvSpPr>
          <p:cNvPr id="14" name="Espace réservé du texte 5"/>
          <p:cNvSpPr>
            <a:spLocks noGrp="1"/>
          </p:cNvSpPr>
          <p:nvPr>
            <p:ph type="body" sz="quarter" idx="21" hasCustomPrompt="1"/>
          </p:nvPr>
        </p:nvSpPr>
        <p:spPr>
          <a:xfrm>
            <a:off x="2412320" y="3831930"/>
            <a:ext cx="5040000" cy="360000"/>
          </a:xfrm>
          <a:noFill/>
        </p:spPr>
        <p:txBody>
          <a:bodyPr lIns="288000" tIns="36000" rIns="72000" bIns="36000" anchor="ctr"/>
          <a:lstStyle>
            <a:lvl1pPr marL="0" indent="0">
              <a:spcBef>
                <a:spcPts val="0"/>
              </a:spcBef>
              <a:buNone/>
              <a:defRPr baseline="0">
                <a:solidFill>
                  <a:srgbClr val="005386"/>
                </a:solidFill>
              </a:defRPr>
            </a:lvl1pPr>
          </a:lstStyle>
          <a:p>
            <a:pPr lvl="0"/>
            <a:r>
              <a:rPr lang="en-US" noProof="0" smtClean="0"/>
              <a:t>Sixth item</a:t>
            </a:r>
            <a:endParaRPr lang="en-US" noProof="0"/>
          </a:p>
        </p:txBody>
      </p:sp>
      <p:sp>
        <p:nvSpPr>
          <p:cNvPr id="16" name="Title 4"/>
          <p:cNvSpPr>
            <a:spLocks noGrp="1"/>
          </p:cNvSpPr>
          <p:nvPr>
            <p:ph type="title"/>
          </p:nvPr>
        </p:nvSpPr>
        <p:spPr>
          <a:xfrm>
            <a:off x="784598" y="223745"/>
            <a:ext cx="78846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89793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55798" y="604541"/>
            <a:ext cx="7884654" cy="334994"/>
          </a:xfrm>
        </p:spPr>
        <p:txBody>
          <a:bodyPr wrap="square">
            <a:spAutoFit/>
          </a:bodyPr>
          <a:lstStyle>
            <a:lvl1pPr>
              <a:buFont typeface="Arial" pitchFamily="34" charset="0"/>
              <a:buNone/>
              <a:defRPr sz="1600" baseline="0"/>
            </a:lvl1pPr>
          </a:lstStyle>
          <a:p>
            <a:pPr lvl="0"/>
            <a:r>
              <a:rPr lang="en-US" dirty="0" smtClean="0"/>
              <a:t>Click to add subtitle</a:t>
            </a:r>
            <a:endParaRPr lang="en-US" dirty="0"/>
          </a:p>
        </p:txBody>
      </p:sp>
      <p:sp>
        <p:nvSpPr>
          <p:cNvPr id="7" name="Content Placeholder 6"/>
          <p:cNvSpPr>
            <a:spLocks noGrp="1"/>
          </p:cNvSpPr>
          <p:nvPr>
            <p:ph sz="quarter" idx="15"/>
          </p:nvPr>
        </p:nvSpPr>
        <p:spPr>
          <a:xfrm>
            <a:off x="755798" y="945672"/>
            <a:ext cx="7884965" cy="3504423"/>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4"/>
          <p:cNvSpPr>
            <a:spLocks noGrp="1"/>
          </p:cNvSpPr>
          <p:nvPr>
            <p:ph type="title"/>
          </p:nvPr>
        </p:nvSpPr>
        <p:spPr>
          <a:xfrm>
            <a:off x="755798" y="223745"/>
            <a:ext cx="78846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050658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Only">
    <p:spTree>
      <p:nvGrpSpPr>
        <p:cNvPr id="1" name=""/>
        <p:cNvGrpSpPr/>
        <p:nvPr/>
      </p:nvGrpSpPr>
      <p:grpSpPr>
        <a:xfrm>
          <a:off x="0" y="0"/>
          <a:ext cx="0" cy="0"/>
          <a:chOff x="0" y="0"/>
          <a:chExt cx="0" cy="0"/>
        </a:xfrm>
      </p:grpSpPr>
      <p:sp>
        <p:nvSpPr>
          <p:cNvPr id="9" name="Title 4"/>
          <p:cNvSpPr>
            <a:spLocks noGrp="1"/>
          </p:cNvSpPr>
          <p:nvPr>
            <p:ph type="title"/>
          </p:nvPr>
        </p:nvSpPr>
        <p:spPr>
          <a:xfrm>
            <a:off x="755798" y="223745"/>
            <a:ext cx="7913454" cy="374073"/>
          </a:xfrm>
        </p:spPr>
        <p:txBody>
          <a:bodyPr/>
          <a:lstStyle>
            <a:lvl1pPr>
              <a:defRPr sz="2000" b="1">
                <a:solidFill>
                  <a:srgbClr val="005386"/>
                </a:solidFill>
              </a:defRPr>
            </a:lvl1pPr>
          </a:lstStyle>
          <a:p>
            <a:r>
              <a:rPr lang="en-US" dirty="0" smtClean="0"/>
              <a:t>Click to edit Master title style</a:t>
            </a:r>
            <a:endParaRPr lang="en-US" dirty="0"/>
          </a:p>
        </p:txBody>
      </p:sp>
      <p:sp>
        <p:nvSpPr>
          <p:cNvPr id="10" name="Content Placeholder 6"/>
          <p:cNvSpPr>
            <a:spLocks noGrp="1"/>
          </p:cNvSpPr>
          <p:nvPr>
            <p:ph sz="quarter" idx="15"/>
          </p:nvPr>
        </p:nvSpPr>
        <p:spPr>
          <a:xfrm>
            <a:off x="755798" y="597818"/>
            <a:ext cx="7913454" cy="3846140"/>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094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55798" y="604541"/>
            <a:ext cx="7884654" cy="334994"/>
          </a:xfrm>
        </p:spPr>
        <p:txBody>
          <a:bodyPr wrap="square">
            <a:spAutoFit/>
          </a:bodyPr>
          <a:lstStyle>
            <a:lvl1pPr>
              <a:buFont typeface="Arial" pitchFamily="34" charset="0"/>
              <a:buNone/>
              <a:defRPr sz="1600" baseline="0">
                <a:solidFill>
                  <a:srgbClr val="005386"/>
                </a:solidFill>
              </a:defRPr>
            </a:lvl1pPr>
          </a:lstStyle>
          <a:p>
            <a:pPr lvl="0"/>
            <a:r>
              <a:rPr lang="en-US" dirty="0" smtClean="0"/>
              <a:t>Click to add subtitle</a:t>
            </a:r>
            <a:endParaRPr lang="en-US" dirty="0"/>
          </a:p>
        </p:txBody>
      </p:sp>
      <p:sp>
        <p:nvSpPr>
          <p:cNvPr id="6" name="Title 4"/>
          <p:cNvSpPr>
            <a:spLocks noGrp="1"/>
          </p:cNvSpPr>
          <p:nvPr>
            <p:ph type="title"/>
          </p:nvPr>
        </p:nvSpPr>
        <p:spPr>
          <a:xfrm>
            <a:off x="755798" y="223745"/>
            <a:ext cx="78846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751447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4"/>
          <p:cNvSpPr>
            <a:spLocks noGrp="1"/>
          </p:cNvSpPr>
          <p:nvPr>
            <p:ph type="title"/>
          </p:nvPr>
        </p:nvSpPr>
        <p:spPr>
          <a:xfrm>
            <a:off x="755798" y="223745"/>
            <a:ext cx="7913454" cy="374073"/>
          </a:xfrm>
        </p:spPr>
        <p:txBody>
          <a:bodyPr/>
          <a:lstStyle>
            <a:lvl1pPr>
              <a:defRPr sz="2000" b="1">
                <a:solidFill>
                  <a:srgbClr val="005386"/>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059150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7439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ounded Rectangle 1"/>
          <p:cNvSpPr/>
          <p:nvPr userDrawn="1"/>
        </p:nvSpPr>
        <p:spPr>
          <a:xfrm>
            <a:off x="0" y="0"/>
            <a:ext cx="9144000" cy="5143500"/>
          </a:xfrm>
          <a:prstGeom prst="roundRect">
            <a:avLst>
              <a:gd name="adj" fmla="val 0"/>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734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smtClean="0"/>
              <a:t>Main Title:</a:t>
            </a:r>
            <a:r>
              <a:rPr lang="zh-CN" altLang="en-US" noProof="0" dirty="0" smtClean="0"/>
              <a:t>标题</a:t>
            </a:r>
            <a:endParaRPr lang="en-US" noProof="0" dirty="0"/>
          </a:p>
        </p:txBody>
      </p:sp>
      <p:sp>
        <p:nvSpPr>
          <p:cNvPr id="3" name="Espace réservé du texte 2"/>
          <p:cNvSpPr>
            <a:spLocks noGrp="1"/>
          </p:cNvSpPr>
          <p:nvPr>
            <p:ph type="body" idx="1"/>
          </p:nvPr>
        </p:nvSpPr>
        <p:spPr>
          <a:xfrm>
            <a:off x="719572" y="735820"/>
            <a:ext cx="7920880" cy="3664117"/>
          </a:xfrm>
          <a:prstGeom prst="rect">
            <a:avLst/>
          </a:prstGeom>
        </p:spPr>
        <p:txBody>
          <a:bodyPr vert="horz" lIns="87916" tIns="43957" rIns="87916" bIns="43957" rtlCol="0">
            <a:normAutofit/>
          </a:bodyPr>
          <a:lstStyle/>
          <a:p>
            <a:pPr lvl="0"/>
            <a:r>
              <a:rPr lang="en-US" dirty="0" smtClean="0"/>
              <a:t>Click to edit Master text styles: </a:t>
            </a:r>
            <a:r>
              <a:rPr lang="zh-CN" altLang="en-US" dirty="0" smtClean="0"/>
              <a:t>一级</a:t>
            </a:r>
            <a:endParaRPr lang="en-US" dirty="0" smtClean="0"/>
          </a:p>
          <a:p>
            <a:pPr lvl="1"/>
            <a:r>
              <a:rPr lang="en-US" dirty="0" smtClean="0"/>
              <a:t>Second level: </a:t>
            </a:r>
            <a:r>
              <a:rPr lang="zh-CN" altLang="en-US" dirty="0" smtClean="0"/>
              <a:t>二级</a:t>
            </a:r>
            <a:endParaRPr lang="en-US" dirty="0" smtClean="0"/>
          </a:p>
          <a:p>
            <a:pPr lvl="2"/>
            <a:r>
              <a:rPr lang="en-US" dirty="0" smtClean="0"/>
              <a:t>Third level: </a:t>
            </a:r>
            <a:r>
              <a:rPr lang="zh-CN" altLang="en-US" dirty="0" smtClean="0"/>
              <a:t>三级</a:t>
            </a:r>
            <a:endParaRPr lang="en-US" dirty="0" smtClean="0"/>
          </a:p>
          <a:p>
            <a:pPr lvl="3"/>
            <a:r>
              <a:rPr lang="en-US" dirty="0" smtClean="0"/>
              <a:t>Fourth level: </a:t>
            </a:r>
            <a:r>
              <a:rPr lang="zh-CN" altLang="en-US" dirty="0" smtClean="0"/>
              <a:t>四级</a:t>
            </a:r>
            <a:endParaRPr lang="en-US" dirty="0" smtClean="0"/>
          </a:p>
          <a:p>
            <a:pPr lvl="4"/>
            <a:r>
              <a:rPr lang="en-US" dirty="0" smtClean="0"/>
              <a:t>Fifth level: </a:t>
            </a:r>
            <a:r>
              <a:rPr lang="zh-CN" altLang="en-US" dirty="0" smtClean="0"/>
              <a:t>五级</a:t>
            </a:r>
            <a:endParaRPr lang="en-US" noProof="0" dirty="0" smtClean="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pic>
        <p:nvPicPr>
          <p:cNvPr id="8" name="Picture 7"/>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5867400" y="4705350"/>
            <a:ext cx="2666990" cy="240632"/>
          </a:xfrm>
          <a:prstGeom prst="rect">
            <a:avLst/>
          </a:prstGeom>
        </p:spPr>
      </p:pic>
      <p:sp>
        <p:nvSpPr>
          <p:cNvPr id="13" name="Rectangle 12"/>
          <p:cNvSpPr/>
          <p:nvPr userDrawn="1"/>
        </p:nvSpPr>
        <p:spPr>
          <a:xfrm>
            <a:off x="330008" y="4552950"/>
            <a:ext cx="8813991" cy="590550"/>
          </a:xfrm>
          <a:prstGeom prst="rect">
            <a:avLst/>
          </a:prstGeom>
          <a:gradFill flip="none" rotWithShape="1">
            <a:gsLst>
              <a:gs pos="0">
                <a:srgbClr val="FFFFFF"/>
              </a:gs>
              <a:gs pos="100000">
                <a:srgbClr val="0B3F77"/>
              </a:gs>
              <a:gs pos="24000">
                <a:srgbClr val="FFFFFF"/>
              </a:gs>
              <a:gs pos="71000">
                <a:srgbClr val="0B3F77"/>
              </a:gs>
            </a:gsLst>
            <a:lin ang="0" scaled="1"/>
            <a:tileRect/>
          </a:gradFill>
          <a:ln w="9525" cap="flat" cmpd="sng" algn="ctr">
            <a:noFill/>
            <a:prstDash val="solid"/>
          </a:ln>
          <a:effectLst/>
        </p:spPr>
        <p:txBody>
          <a:bodyPr rtlCol="0" anchor="ctr"/>
          <a:lstStyle/>
          <a:p>
            <a:pPr marL="0" marR="0" lvl="0" indent="0" algn="ctr" defTabSz="879152"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smtClean="0">
              <a:ln>
                <a:noFill/>
              </a:ln>
              <a:solidFill>
                <a:srgbClr val="FFFFFF"/>
              </a:solidFill>
              <a:effectLst/>
              <a:uLnTx/>
              <a:uFillTx/>
              <a:latin typeface="Arial Narrow"/>
            </a:endParaRPr>
          </a:p>
        </p:txBody>
      </p:sp>
      <p:pic>
        <p:nvPicPr>
          <p:cNvPr id="14" name="Picture 13"/>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5867400" y="4727909"/>
            <a:ext cx="2666990" cy="240632"/>
          </a:xfrm>
          <a:prstGeom prst="rect">
            <a:avLst/>
          </a:prstGeom>
        </p:spPr>
      </p:pic>
    </p:spTree>
    <p:extLst>
      <p:ext uri="{BB962C8B-B14F-4D97-AF65-F5344CB8AC3E}">
        <p14:creationId xmlns:p14="http://schemas.microsoft.com/office/powerpoint/2010/main" val="2211177131"/>
      </p:ext>
    </p:extLst>
  </p:cSld>
  <p:clrMap bg1="lt1" tx1="dk1" bg2="lt2" tx2="dk2" accent1="accent1" accent2="accent2" accent3="accent3" accent4="accent4" accent5="accent5" accent6="accent6" hlink="hlink" folHlink="folHlink"/>
  <p:sldLayoutIdLst>
    <p:sldLayoutId id="2147483925" r:id="rId1"/>
    <p:sldLayoutId id="2147483913" r:id="rId2"/>
    <p:sldLayoutId id="2147483923" r:id="rId3"/>
    <p:sldLayoutId id="2147483906" r:id="rId4"/>
    <p:sldLayoutId id="2147483907" r:id="rId5"/>
    <p:sldLayoutId id="2147483916" r:id="rId6"/>
    <p:sldLayoutId id="2147483910" r:id="rId7"/>
    <p:sldLayoutId id="2147483911" r:id="rId8"/>
    <p:sldLayoutId id="2147483924" r:id="rId9"/>
    <p:sldLayoutId id="2147483912" r:id="rId10"/>
    <p:sldLayoutId id="2147483948" r:id="rId11"/>
    <p:sldLayoutId id="2147483949" r:id="rId12"/>
    <p:sldLayoutId id="2147483952" r:id="rId13"/>
    <p:sldLayoutId id="2147483955" r:id="rId14"/>
    <p:sldLayoutId id="2147483956" r:id="rId15"/>
    <p:sldLayoutId id="2147483981" r:id="rId16"/>
  </p:sldLayoutIdLst>
  <p:timing>
    <p:tnLst>
      <p:par>
        <p:cTn id="1" dur="indefinite" restart="never" nodeType="tmRoot"/>
      </p:par>
    </p:tnLst>
  </p:timing>
  <p:txStyles>
    <p:titleStyle>
      <a:lvl1pPr algn="l" defTabSz="879152" rtl="0" eaLnBrk="1" latinLnBrk="0" hangingPunct="1">
        <a:spcBef>
          <a:spcPct val="0"/>
        </a:spcBef>
        <a:buNone/>
        <a:defRPr lang="en-US" sz="2000" b="1" i="0" kern="1200" spc="0" baseline="0" noProof="0" dirty="0">
          <a:solidFill>
            <a:srgbClr val="005386"/>
          </a:solidFill>
          <a:effectLst/>
          <a:latin typeface="Century Gothic" pitchFamily="34" charset="0"/>
          <a:ea typeface="微软雅黑" pitchFamily="34" charset="-122"/>
          <a:cs typeface="Century Gothic" pitchFamily="34" charset="0"/>
        </a:defRPr>
      </a:lvl1pPr>
    </p:titleStyle>
    <p:bodyStyle>
      <a:lvl1pPr marL="252000" indent="-252000" algn="l" defTabSz="879152" rtl="0" eaLnBrk="1" latinLnBrk="0" hangingPunct="1">
        <a:lnSpc>
          <a:spcPct val="100000"/>
        </a:lnSpc>
        <a:spcBef>
          <a:spcPts val="800"/>
        </a:spcBef>
        <a:buSzPct val="100000"/>
        <a:buFontTx/>
        <a:buBlip>
          <a:blip r:embed="rId19"/>
        </a:buBlip>
        <a:defRPr sz="2000" b="0" i="0" kern="900" spc="0">
          <a:solidFill>
            <a:srgbClr val="005386"/>
          </a:solidFill>
          <a:latin typeface="Century Gothic" pitchFamily="34" charset="0"/>
          <a:ea typeface="微软雅黑" pitchFamily="34" charset="-122"/>
          <a:cs typeface="Century Gothic" pitchFamily="34" charset="0"/>
        </a:defRPr>
      </a:lvl1pPr>
      <a:lvl2pPr marL="504000" marR="0" indent="-234000" algn="l" defTabSz="879152" rtl="0" eaLnBrk="1" fontAlgn="auto" latinLnBrk="0" hangingPunct="1">
        <a:lnSpc>
          <a:spcPct val="100000"/>
        </a:lnSpc>
        <a:spcBef>
          <a:spcPts val="600"/>
        </a:spcBef>
        <a:spcAft>
          <a:spcPts val="0"/>
        </a:spcAft>
        <a:buClrTx/>
        <a:buSzPct val="100000"/>
        <a:buFontTx/>
        <a:buBlip>
          <a:blip r:embed="rId20"/>
        </a:buBlip>
        <a:tabLst/>
        <a:defRPr sz="1800" b="0" i="0" kern="900" spc="0" baseline="0">
          <a:solidFill>
            <a:srgbClr val="005386"/>
          </a:solidFill>
          <a:latin typeface="Century Gothic" pitchFamily="34" charset="0"/>
          <a:ea typeface="微软雅黑" pitchFamily="34" charset="-122"/>
          <a:cs typeface="Century Gothic" pitchFamily="34" charset="0"/>
        </a:defRPr>
      </a:lvl2pPr>
      <a:lvl3pPr marL="756000" marR="0" indent="-216000" algn="l" defTabSz="879152" rtl="0" eaLnBrk="1" fontAlgn="auto" latinLnBrk="0" hangingPunct="1">
        <a:lnSpc>
          <a:spcPct val="100000"/>
        </a:lnSpc>
        <a:spcBef>
          <a:spcPts val="400"/>
        </a:spcBef>
        <a:spcAft>
          <a:spcPts val="0"/>
        </a:spcAft>
        <a:buClrTx/>
        <a:buSzPct val="90000"/>
        <a:buFontTx/>
        <a:buBlip>
          <a:blip r:embed="rId19"/>
        </a:buBlip>
        <a:tabLst/>
        <a:defRPr sz="1600" b="0" i="0" kern="900" spc="0">
          <a:solidFill>
            <a:srgbClr val="005386"/>
          </a:solidFill>
          <a:latin typeface="Century Gothic" pitchFamily="34" charset="0"/>
          <a:ea typeface="微软雅黑" pitchFamily="34" charset="-122"/>
          <a:cs typeface="Century Gothic" pitchFamily="34" charset="0"/>
        </a:defRPr>
      </a:lvl3pPr>
      <a:lvl4pPr marL="972000" indent="-180000" algn="l" defTabSz="879152" rtl="0" eaLnBrk="1" latinLnBrk="0" hangingPunct="1">
        <a:lnSpc>
          <a:spcPct val="100000"/>
        </a:lnSpc>
        <a:spcBef>
          <a:spcPts val="400"/>
        </a:spcBef>
        <a:buSzPct val="90000"/>
        <a:buFontTx/>
        <a:buBlip>
          <a:blip r:embed="rId20"/>
        </a:buBlip>
        <a:defRPr sz="1400" b="0" i="0" kern="900" spc="-70">
          <a:solidFill>
            <a:srgbClr val="005386"/>
          </a:solidFill>
          <a:latin typeface="Century Gothic" pitchFamily="34" charset="0"/>
          <a:ea typeface="微软雅黑" pitchFamily="34" charset="-122"/>
          <a:cs typeface="Century Gothic" pitchFamily="34" charset="0"/>
        </a:defRPr>
      </a:lvl4pPr>
      <a:lvl5pPr marL="1080000" indent="0" algn="l" defTabSz="879152" rtl="0" eaLnBrk="1" latinLnBrk="0" hangingPunct="1">
        <a:lnSpc>
          <a:spcPct val="100000"/>
        </a:lnSpc>
        <a:spcBef>
          <a:spcPts val="300"/>
        </a:spcBef>
        <a:buFont typeface="Arial"/>
        <a:buNone/>
        <a:defRPr sz="1200" b="0" i="0" kern="1200" baseline="0">
          <a:solidFill>
            <a:srgbClr val="005386"/>
          </a:solidFill>
          <a:latin typeface="Century Gothic" pitchFamily="34" charset="0"/>
          <a:ea typeface="微软雅黑" pitchFamily="34" charset="-122"/>
          <a:cs typeface="Century Gothic" pitchFamily="34" charset="0"/>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9152" fontAlgn="auto">
              <a:spcBef>
                <a:spcPts val="0"/>
              </a:spcBef>
              <a:spcAft>
                <a:spcPts val="0"/>
              </a:spcAft>
            </a:pPr>
            <a:endParaRPr lang="en-US" sz="1700">
              <a:solidFill>
                <a:srgbClr val="FFFFFF"/>
              </a:solidFill>
            </a:endParaRPr>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algn="ctr" defTabSz="879152" fontAlgn="auto">
              <a:spcBef>
                <a:spcPts val="0"/>
              </a:spcBef>
              <a:spcAft>
                <a:spcPts val="0"/>
              </a:spcAft>
              <a:defRPr/>
            </a:pPr>
            <a:fld id="{77E95206-EC0C-43EF-8E7D-2BA7BDFE308A}" type="slidenum">
              <a:rPr lang="en-US" sz="900" smtClean="0">
                <a:solidFill>
                  <a:srgbClr val="005386"/>
                </a:solidFill>
              </a:rPr>
              <a:pPr algn="ctr" defTabSz="879152" fontAlgn="auto">
                <a:spcBef>
                  <a:spcPts val="0"/>
                </a:spcBef>
                <a:spcAft>
                  <a:spcPts val="0"/>
                </a:spcAft>
                <a:defRPr/>
              </a:pPr>
              <a:t>‹#›</a:t>
            </a:fld>
            <a:endParaRPr lang="en-US" sz="900">
              <a:solidFill>
                <a:srgbClr val="005386"/>
              </a:solidFill>
            </a:endParaRPr>
          </a:p>
        </p:txBody>
      </p:sp>
      <p:pic>
        <p:nvPicPr>
          <p:cNvPr id="9" name="Picture 8"/>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3298426492"/>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72" r:id="rId6"/>
    <p:sldLayoutId id="2147483973" r:id="rId7"/>
    <p:sldLayoutId id="2147483974" r:id="rId8"/>
    <p:sldLayoutId id="2147483975" r:id="rId9"/>
    <p:sldLayoutId id="2147483976" r:id="rId10"/>
    <p:sldLayoutId id="2147483977" r:id="rId11"/>
    <p:sldLayoutId id="2147483978" r:id="rId12"/>
    <p:sldLayoutId id="2147483980" r:id="rId13"/>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43.png"/><Relationship Id="rId12"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49.png"/><Relationship Id="rId1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2.png"/><Relationship Id="rId3" Type="http://schemas.openxmlformats.org/officeDocument/2006/relationships/image" Target="../media/image54.png"/><Relationship Id="rId7" Type="http://schemas.openxmlformats.org/officeDocument/2006/relationships/image" Target="../media/image42.png"/><Relationship Id="rId12"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5.png"/><Relationship Id="rId11" Type="http://schemas.openxmlformats.org/officeDocument/2006/relationships/image" Target="../media/image44.png"/><Relationship Id="rId5" Type="http://schemas.openxmlformats.org/officeDocument/2006/relationships/image" Target="../media/image56.png"/><Relationship Id="rId10" Type="http://schemas.openxmlformats.org/officeDocument/2006/relationships/image" Target="../media/image49.png"/><Relationship Id="rId4" Type="http://schemas.openxmlformats.org/officeDocument/2006/relationships/image" Target="../media/image55.png"/><Relationship Id="rId9" Type="http://schemas.openxmlformats.org/officeDocument/2006/relationships/image" Target="../media/image48.png"/><Relationship Id="rId1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2.png"/><Relationship Id="rId3" Type="http://schemas.openxmlformats.org/officeDocument/2006/relationships/image" Target="../media/image58.png"/><Relationship Id="rId7" Type="http://schemas.openxmlformats.org/officeDocument/2006/relationships/image" Target="../media/image59.png"/><Relationship Id="rId12" Type="http://schemas.openxmlformats.org/officeDocument/2006/relationships/image" Target="../media/image51.png"/><Relationship Id="rId2" Type="http://schemas.openxmlformats.org/officeDocument/2006/relationships/image" Target="../media/image57.png"/><Relationship Id="rId1" Type="http://schemas.openxmlformats.org/officeDocument/2006/relationships/slideLayout" Target="../slideLayouts/slideLayout16.xml"/><Relationship Id="rId6" Type="http://schemas.openxmlformats.org/officeDocument/2006/relationships/image" Target="../media/image43.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73.png"/><Relationship Id="rId7" Type="http://schemas.openxmlformats.org/officeDocument/2006/relationships/image" Target="../media/image44.png"/><Relationship Id="rId2" Type="http://schemas.openxmlformats.org/officeDocument/2006/relationships/image" Target="../media/image72.pn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72.png"/><Relationship Id="rId7" Type="http://schemas.openxmlformats.org/officeDocument/2006/relationships/image" Target="../media/image44.png"/><Relationship Id="rId2" Type="http://schemas.openxmlformats.org/officeDocument/2006/relationships/image" Target="../media/image74.pn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6.png"/><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77.png"/><Relationship Id="rId7" Type="http://schemas.openxmlformats.org/officeDocument/2006/relationships/image" Target="../media/image43.png"/><Relationship Id="rId2" Type="http://schemas.openxmlformats.org/officeDocument/2006/relationships/image" Target="../media/image76.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image" Target="../media/image78.png"/><Relationship Id="rId9"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43.png"/><Relationship Id="rId2" Type="http://schemas.openxmlformats.org/officeDocument/2006/relationships/image" Target="../media/image79.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43.png"/><Relationship Id="rId2" Type="http://schemas.openxmlformats.org/officeDocument/2006/relationships/image" Target="../media/image82.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44.png"/><Relationship Id="rId2" Type="http://schemas.openxmlformats.org/officeDocument/2006/relationships/image" Target="../media/image84.pn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52.png"/><Relationship Id="rId3" Type="http://schemas.openxmlformats.org/officeDocument/2006/relationships/image" Target="../media/image86.png"/><Relationship Id="rId7" Type="http://schemas.openxmlformats.org/officeDocument/2006/relationships/image" Target="../media/image43.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2.png"/><Relationship Id="rId11" Type="http://schemas.openxmlformats.org/officeDocument/2006/relationships/image" Target="../media/image49.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87.png"/><Relationship Id="rId9" Type="http://schemas.openxmlformats.org/officeDocument/2006/relationships/image" Target="../media/image44.png"/><Relationship Id="rId1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90.png"/><Relationship Id="rId7" Type="http://schemas.openxmlformats.org/officeDocument/2006/relationships/image" Target="../media/image43.png"/><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42.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91.png"/><Relationship Id="rId9"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92.png"/><Relationship Id="rId1" Type="http://schemas.openxmlformats.org/officeDocument/2006/relationships/slideLayout" Target="../slideLayouts/slideLayout16.xml"/><Relationship Id="rId5" Type="http://schemas.openxmlformats.org/officeDocument/2006/relationships/image" Target="../media/image94.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169920" y="271113"/>
            <a:ext cx="5792669" cy="1440384"/>
          </a:xfrm>
        </p:spPr>
        <p:txBody>
          <a:bodyPr>
            <a:noAutofit/>
          </a:bodyPr>
          <a:lstStyle/>
          <a:p>
            <a:pPr>
              <a:lnSpc>
                <a:spcPct val="150000"/>
              </a:lnSpc>
            </a:pPr>
            <a:r>
              <a:rPr lang="zh-CN" altLang="en-US" sz="2400" smtClean="0"/>
              <a:t>使用培训</a:t>
            </a:r>
            <a:r>
              <a:rPr lang="en-US" altLang="zh-CN" sz="2400" smtClean="0"/>
              <a:t>-</a:t>
            </a:r>
            <a:r>
              <a:rPr lang="zh-CN" altLang="en-US" sz="2400" dirty="0" smtClean="0"/>
              <a:t>组窗口</a:t>
            </a:r>
            <a:r>
              <a:rPr lang="en-US" altLang="zh-CN" sz="2400" dirty="0" smtClean="0"/>
              <a:t/>
            </a:r>
            <a:br>
              <a:rPr lang="en-US" altLang="zh-CN" sz="2400" dirty="0" smtClean="0"/>
            </a:br>
            <a:r>
              <a:rPr lang="zh-CN" altLang="en-US" sz="2400" dirty="0" smtClean="0">
                <a:solidFill>
                  <a:srgbClr val="FF6600"/>
                </a:solidFill>
              </a:rPr>
              <a:t>东南汽车</a:t>
            </a:r>
            <a:r>
              <a:rPr lang="zh-CN" altLang="en-US" sz="2400" dirty="0">
                <a:solidFill>
                  <a:srgbClr val="FF6600"/>
                </a:solidFill>
              </a:rPr>
              <a:t>项</a:t>
            </a:r>
            <a:r>
              <a:rPr lang="zh-CN" altLang="en-US" sz="2400" dirty="0" smtClean="0">
                <a:solidFill>
                  <a:srgbClr val="FF6600"/>
                </a:solidFill>
              </a:rPr>
              <a:t>目管理系统</a:t>
            </a:r>
            <a:endParaRPr lang="en-US" sz="2400" b="1" dirty="0">
              <a:solidFill>
                <a:srgbClr val="FF6600"/>
              </a:solidFill>
            </a:endParaRPr>
          </a:p>
        </p:txBody>
      </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928" y="182815"/>
            <a:ext cx="1960596" cy="402656"/>
          </a:xfrm>
          <a:prstGeom prst="rect">
            <a:avLst/>
          </a:prstGeom>
        </p:spPr>
      </p:pic>
      <p:pic>
        <p:nvPicPr>
          <p:cNvPr id="6" name="图片 5" descr="RP new logo-2"/>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90247" y="4767339"/>
            <a:ext cx="1083014" cy="26369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0"/>
          </p:nvPr>
        </p:nvSpPr>
        <p:spPr>
          <a:xfrm>
            <a:off x="1489246" y="1410664"/>
            <a:ext cx="360000" cy="360000"/>
          </a:xfrm>
        </p:spPr>
        <p:txBody>
          <a:bodyPr>
            <a:normAutofit/>
          </a:bodyPr>
          <a:lstStyle/>
          <a:p>
            <a:r>
              <a:rPr lang="en-US" sz="1800" dirty="0"/>
              <a:t>2</a:t>
            </a:r>
          </a:p>
        </p:txBody>
      </p:sp>
      <p:sp>
        <p:nvSpPr>
          <p:cNvPr id="24" name="Text Placeholder 23"/>
          <p:cNvSpPr>
            <a:spLocks noGrp="1"/>
          </p:cNvSpPr>
          <p:nvPr>
            <p:ph type="body" sz="quarter" idx="12"/>
          </p:nvPr>
        </p:nvSpPr>
        <p:spPr>
          <a:xfrm>
            <a:off x="1489246" y="2565810"/>
            <a:ext cx="360000" cy="360000"/>
          </a:xfrm>
        </p:spPr>
        <p:txBody>
          <a:bodyPr>
            <a:normAutofit/>
          </a:bodyPr>
          <a:lstStyle/>
          <a:p>
            <a:r>
              <a:rPr lang="en-US" sz="1800" dirty="0"/>
              <a:t>3</a:t>
            </a:r>
          </a:p>
        </p:txBody>
      </p:sp>
      <p:sp>
        <p:nvSpPr>
          <p:cNvPr id="21" name="Title 20"/>
          <p:cNvSpPr>
            <a:spLocks noGrp="1"/>
          </p:cNvSpPr>
          <p:nvPr>
            <p:ph type="title"/>
          </p:nvPr>
        </p:nvSpPr>
        <p:spPr>
          <a:xfrm>
            <a:off x="118392" y="52035"/>
            <a:ext cx="7884654" cy="374073"/>
          </a:xfrm>
        </p:spPr>
        <p:txBody>
          <a:bodyPr/>
          <a:lstStyle/>
          <a:p>
            <a:r>
              <a:rPr lang="en-US" dirty="0" smtClean="0"/>
              <a:t>CONTENTS</a:t>
            </a:r>
            <a:endParaRPr lang="en-US" dirty="0"/>
          </a:p>
        </p:txBody>
      </p:sp>
      <p:sp>
        <p:nvSpPr>
          <p:cNvPr id="10" name="Text Placeholder 22"/>
          <p:cNvSpPr>
            <a:spLocks noGrp="1"/>
          </p:cNvSpPr>
          <p:nvPr>
            <p:ph type="body" sz="quarter" idx="11"/>
          </p:nvPr>
        </p:nvSpPr>
        <p:spPr>
          <a:xfrm>
            <a:off x="2107561" y="1410664"/>
            <a:ext cx="4274739" cy="360000"/>
          </a:xfrm>
          <a:solidFill>
            <a:schemeClr val="bg1"/>
          </a:solidFill>
        </p:spPr>
        <p:txBody>
          <a:bodyPr vert="horz" lIns="288000" tIns="36000" rIns="72000" bIns="36000" rtlCol="0" anchor="ctr">
            <a:normAutofit/>
          </a:bodyPr>
          <a:lstStyle/>
          <a:p>
            <a:r>
              <a:rPr lang="zh-CN" altLang="en-US" sz="1800" dirty="0" smtClean="0">
                <a:solidFill>
                  <a:srgbClr val="005386"/>
                </a:solidFill>
              </a:rPr>
              <a:t>计划二次分解</a:t>
            </a:r>
            <a:endParaRPr lang="zh-CN" altLang="en-US" sz="1800" dirty="0">
              <a:solidFill>
                <a:srgbClr val="005386"/>
              </a:solidFill>
            </a:endParaRPr>
          </a:p>
        </p:txBody>
      </p:sp>
      <p:sp>
        <p:nvSpPr>
          <p:cNvPr id="11" name="Text Placeholder 30"/>
          <p:cNvSpPr>
            <a:spLocks noGrp="1"/>
          </p:cNvSpPr>
          <p:nvPr>
            <p:ph type="body" sz="quarter" idx="19"/>
          </p:nvPr>
        </p:nvSpPr>
        <p:spPr>
          <a:xfrm>
            <a:off x="2101030" y="2579307"/>
            <a:ext cx="4985570" cy="360000"/>
          </a:xfrm>
          <a:solidFill>
            <a:srgbClr val="005386"/>
          </a:solidFill>
        </p:spPr>
        <p:txBody>
          <a:bodyPr vert="horz" lIns="288000" tIns="36000" rIns="72000" bIns="36000" rtlCol="0" anchor="ctr">
            <a:normAutofit/>
          </a:bodyPr>
          <a:lstStyle/>
          <a:p>
            <a:r>
              <a:rPr lang="zh-CN" altLang="en-US" sz="1800" dirty="0" smtClean="0">
                <a:solidFill>
                  <a:schemeClr val="bg1"/>
                </a:solidFill>
              </a:rPr>
              <a:t>计划执行</a:t>
            </a:r>
            <a:endParaRPr lang="en-US" altLang="zh-CN" sz="1800" dirty="0" smtClean="0">
              <a:solidFill>
                <a:schemeClr val="bg1"/>
              </a:solidFill>
            </a:endParaRPr>
          </a:p>
        </p:txBody>
      </p:sp>
      <p:sp>
        <p:nvSpPr>
          <p:cNvPr id="15" name="Text Placeholder 30"/>
          <p:cNvSpPr>
            <a:spLocks noGrp="1"/>
          </p:cNvSpPr>
          <p:nvPr>
            <p:ph type="body" sz="quarter" idx="19"/>
          </p:nvPr>
        </p:nvSpPr>
        <p:spPr>
          <a:xfrm>
            <a:off x="2149193" y="2966077"/>
            <a:ext cx="4937407" cy="1582394"/>
          </a:xfrm>
          <a:noFill/>
        </p:spPr>
        <p:txBody>
          <a:bodyPr vert="horz" lIns="288000" tIns="36000" rIns="72000" bIns="36000" rtlCol="0" anchor="ctr">
            <a:normAutofit/>
          </a:bodyPr>
          <a:lstStyle/>
          <a:p>
            <a:r>
              <a:rPr lang="en-US" altLang="zh-CN" sz="1200" dirty="0"/>
              <a:t>3.1 </a:t>
            </a:r>
            <a:r>
              <a:rPr lang="zh-CN" altLang="en-US" sz="1200" dirty="0"/>
              <a:t>项目管理</a:t>
            </a:r>
            <a:r>
              <a:rPr lang="en-US" altLang="zh-CN" sz="1200" dirty="0"/>
              <a:t>-</a:t>
            </a:r>
            <a:r>
              <a:rPr lang="zh-CN" altLang="en-US" sz="1200" dirty="0"/>
              <a:t>项目任务</a:t>
            </a:r>
            <a:r>
              <a:rPr lang="en-US" altLang="zh-CN" sz="1200" dirty="0"/>
              <a:t>-</a:t>
            </a:r>
            <a:r>
              <a:rPr lang="zh-CN" altLang="en-US" sz="1200" dirty="0"/>
              <a:t>我的任务</a:t>
            </a:r>
            <a:endParaRPr lang="en-US" altLang="zh-CN" sz="1200" dirty="0"/>
          </a:p>
          <a:p>
            <a:r>
              <a:rPr lang="en-US" altLang="zh-CN" sz="1200" dirty="0"/>
              <a:t>3.2 </a:t>
            </a:r>
            <a:r>
              <a:rPr lang="zh-CN" altLang="en-US" sz="1200" dirty="0"/>
              <a:t>项目管理</a:t>
            </a:r>
            <a:r>
              <a:rPr lang="en-US" altLang="zh-CN" sz="1200" dirty="0"/>
              <a:t>-</a:t>
            </a:r>
            <a:r>
              <a:rPr lang="zh-CN" altLang="en-US" sz="1200" dirty="0"/>
              <a:t>流程任务</a:t>
            </a:r>
            <a:endParaRPr lang="en-US" altLang="zh-CN" sz="1200" dirty="0"/>
          </a:p>
          <a:p>
            <a:r>
              <a:rPr lang="en-US" altLang="zh-CN" sz="1200" dirty="0"/>
              <a:t>3.3 </a:t>
            </a:r>
            <a:r>
              <a:rPr lang="zh-CN" altLang="en-US" sz="1200" dirty="0"/>
              <a:t>项目</a:t>
            </a:r>
            <a:r>
              <a:rPr lang="zh-CN" altLang="en-US" sz="1200" dirty="0" smtClean="0"/>
              <a:t>任务提交交付</a:t>
            </a:r>
            <a:r>
              <a:rPr lang="zh-CN" altLang="en-US" sz="1200" dirty="0"/>
              <a:t>物</a:t>
            </a:r>
            <a:r>
              <a:rPr lang="en-US" altLang="zh-CN" sz="1200" dirty="0"/>
              <a:t>(</a:t>
            </a:r>
            <a:r>
              <a:rPr lang="zh-CN" altLang="en-US" sz="1200" dirty="0"/>
              <a:t>含发起交付物审批流程</a:t>
            </a:r>
            <a:r>
              <a:rPr lang="en-US" altLang="zh-CN" sz="1200" dirty="0"/>
              <a:t>)</a:t>
            </a:r>
            <a:r>
              <a:rPr lang="zh-CN" altLang="en-US" sz="1200" dirty="0"/>
              <a:t>，完成任务</a:t>
            </a:r>
            <a:endParaRPr lang="en-US" altLang="zh-CN" sz="1200" dirty="0"/>
          </a:p>
          <a:p>
            <a:r>
              <a:rPr lang="en-US" altLang="zh-CN" sz="1200" dirty="0"/>
              <a:t>3.4 </a:t>
            </a:r>
            <a:r>
              <a:rPr lang="zh-CN" altLang="en-US" sz="1200" dirty="0"/>
              <a:t>发起项目计划变更单</a:t>
            </a:r>
            <a:endParaRPr lang="en-US" altLang="zh-CN" sz="1200" dirty="0"/>
          </a:p>
          <a:p>
            <a:r>
              <a:rPr lang="en-US" altLang="zh-CN" sz="1200" dirty="0"/>
              <a:t>3.5 </a:t>
            </a:r>
            <a:r>
              <a:rPr lang="zh-CN" altLang="en-US" sz="1200" dirty="0"/>
              <a:t>会议中提交交付物</a:t>
            </a:r>
            <a:endParaRPr lang="en-US" altLang="zh-CN" sz="1200" dirty="0"/>
          </a:p>
          <a:p>
            <a:r>
              <a:rPr lang="en-US" altLang="zh-CN" sz="1200" dirty="0"/>
              <a:t>3.6 </a:t>
            </a:r>
            <a:r>
              <a:rPr lang="zh-CN" altLang="en-US" sz="1200" dirty="0"/>
              <a:t>项目管理</a:t>
            </a:r>
            <a:r>
              <a:rPr lang="en-US" altLang="zh-CN" sz="1200" dirty="0"/>
              <a:t>-</a:t>
            </a:r>
            <a:r>
              <a:rPr lang="zh-CN" altLang="en-US" sz="1200" dirty="0"/>
              <a:t>问题：我提出的问题，我对策的问题，待评定的问题</a:t>
            </a:r>
            <a:endParaRPr lang="en-US" altLang="zh-CN" sz="1200" dirty="0"/>
          </a:p>
          <a:p>
            <a:r>
              <a:rPr lang="en-US" altLang="zh-CN" sz="1200" dirty="0"/>
              <a:t>3.7 </a:t>
            </a:r>
            <a:r>
              <a:rPr lang="zh-CN" altLang="en-US" sz="1200" dirty="0"/>
              <a:t>项目</a:t>
            </a:r>
            <a:r>
              <a:rPr lang="en-US" altLang="zh-CN" sz="1200" dirty="0"/>
              <a:t>-</a:t>
            </a:r>
            <a:r>
              <a:rPr lang="zh-CN" altLang="en-US" sz="1200" dirty="0" smtClean="0"/>
              <a:t>问题的</a:t>
            </a:r>
            <a:r>
              <a:rPr lang="zh-CN" altLang="en-US" sz="1200" dirty="0"/>
              <a:t>维护</a:t>
            </a:r>
            <a:endParaRPr lang="en-US" altLang="zh-CN" sz="1200" dirty="0"/>
          </a:p>
          <a:p>
            <a:r>
              <a:rPr lang="en-US" altLang="zh-CN" sz="1200" dirty="0"/>
              <a:t>3.8 </a:t>
            </a:r>
            <a:r>
              <a:rPr lang="zh-CN" altLang="en-US" sz="1200" dirty="0"/>
              <a:t>查看投资和费用申请，发起投资调整单</a:t>
            </a:r>
            <a:endParaRPr lang="en-US" altLang="zh-CN" sz="1200" dirty="0"/>
          </a:p>
        </p:txBody>
      </p:sp>
      <p:sp>
        <p:nvSpPr>
          <p:cNvPr id="17" name="Text Placeholder 30"/>
          <p:cNvSpPr>
            <a:spLocks noGrp="1"/>
          </p:cNvSpPr>
          <p:nvPr>
            <p:ph type="body" sz="quarter" idx="19"/>
          </p:nvPr>
        </p:nvSpPr>
        <p:spPr>
          <a:xfrm>
            <a:off x="2149193" y="1778861"/>
            <a:ext cx="4441018" cy="807997"/>
          </a:xfrm>
          <a:noFill/>
        </p:spPr>
        <p:txBody>
          <a:bodyPr vert="horz" lIns="288000" tIns="36000" rIns="72000" bIns="36000" rtlCol="0" anchor="ctr">
            <a:noAutofit/>
          </a:bodyPr>
          <a:lstStyle/>
          <a:p>
            <a:pPr>
              <a:lnSpc>
                <a:spcPct val="120000"/>
              </a:lnSpc>
            </a:pPr>
            <a:r>
              <a:rPr lang="en-US" altLang="zh-CN" sz="1200" dirty="0"/>
              <a:t>2</a:t>
            </a:r>
            <a:r>
              <a:rPr lang="en-US" altLang="zh-CN" sz="1200" dirty="0" smtClean="0"/>
              <a:t>.1 </a:t>
            </a:r>
            <a:r>
              <a:rPr lang="zh-CN" altLang="en-US" sz="1200" dirty="0" smtClean="0"/>
              <a:t>项目管理</a:t>
            </a:r>
            <a:r>
              <a:rPr lang="en-US" altLang="zh-CN" sz="1200" dirty="0" smtClean="0"/>
              <a:t>-</a:t>
            </a:r>
            <a:r>
              <a:rPr lang="zh-CN" altLang="en-US" sz="1200" dirty="0" smtClean="0"/>
              <a:t>项目任务</a:t>
            </a:r>
            <a:r>
              <a:rPr lang="en-US" altLang="zh-CN" sz="1200" dirty="0" smtClean="0"/>
              <a:t>-</a:t>
            </a:r>
            <a:r>
              <a:rPr lang="zh-CN" altLang="en-US" sz="1200" dirty="0" smtClean="0"/>
              <a:t>计划分解</a:t>
            </a:r>
            <a:endParaRPr lang="en-US" altLang="zh-CN" sz="1200" dirty="0" smtClean="0"/>
          </a:p>
          <a:p>
            <a:pPr>
              <a:lnSpc>
                <a:spcPct val="120000"/>
              </a:lnSpc>
            </a:pPr>
            <a:r>
              <a:rPr lang="en-US" altLang="zh-CN" sz="1200" dirty="0"/>
              <a:t>2</a:t>
            </a:r>
            <a:r>
              <a:rPr lang="en-US" altLang="zh-CN" sz="1200" dirty="0" smtClean="0"/>
              <a:t>.2 </a:t>
            </a:r>
            <a:r>
              <a:rPr lang="zh-CN" altLang="en-US" sz="1200" dirty="0" smtClean="0"/>
              <a:t>项目任务创建子任务，设定任务名称、计划日期等</a:t>
            </a:r>
            <a:endParaRPr lang="zh-CN" altLang="en-US" sz="1200" dirty="0"/>
          </a:p>
          <a:p>
            <a:pPr>
              <a:lnSpc>
                <a:spcPct val="120000"/>
              </a:lnSpc>
            </a:pPr>
            <a:r>
              <a:rPr lang="en-US" altLang="zh-CN" sz="1200" dirty="0"/>
              <a:t>2.3 </a:t>
            </a:r>
            <a:r>
              <a:rPr lang="zh-CN" altLang="en-US" sz="1200" dirty="0"/>
              <a:t>项目任务子任务指定负责人和复核人，提交给项目管理员</a:t>
            </a:r>
            <a:endParaRPr lang="en-US" altLang="zh-CN" sz="1200" dirty="0"/>
          </a:p>
        </p:txBody>
      </p:sp>
      <p:sp>
        <p:nvSpPr>
          <p:cNvPr id="37" name="Text Placeholder 21"/>
          <p:cNvSpPr>
            <a:spLocks noGrp="1"/>
          </p:cNvSpPr>
          <p:nvPr>
            <p:ph type="body" sz="quarter" idx="10"/>
          </p:nvPr>
        </p:nvSpPr>
        <p:spPr>
          <a:xfrm>
            <a:off x="1489246" y="514258"/>
            <a:ext cx="360000" cy="360000"/>
          </a:xfrm>
        </p:spPr>
        <p:txBody>
          <a:bodyPr>
            <a:normAutofit/>
          </a:bodyPr>
          <a:lstStyle/>
          <a:p>
            <a:r>
              <a:rPr lang="en-US" sz="1800" dirty="0" smtClean="0"/>
              <a:t>1</a:t>
            </a:r>
            <a:endParaRPr lang="en-US" sz="1800" dirty="0"/>
          </a:p>
        </p:txBody>
      </p:sp>
      <p:sp>
        <p:nvSpPr>
          <p:cNvPr id="38" name="Text Placeholder 22"/>
          <p:cNvSpPr>
            <a:spLocks noGrp="1"/>
          </p:cNvSpPr>
          <p:nvPr>
            <p:ph type="body" sz="quarter" idx="11"/>
          </p:nvPr>
        </p:nvSpPr>
        <p:spPr>
          <a:xfrm>
            <a:off x="2101030" y="514258"/>
            <a:ext cx="4274739" cy="360000"/>
          </a:xfrm>
          <a:solidFill>
            <a:schemeClr val="bg1"/>
          </a:solidFill>
        </p:spPr>
        <p:txBody>
          <a:bodyPr vert="horz" lIns="288000" tIns="36000" rIns="72000" bIns="36000" rtlCol="0" anchor="ctr">
            <a:normAutofit/>
          </a:bodyPr>
          <a:lstStyle/>
          <a:p>
            <a:r>
              <a:rPr lang="zh-CN" altLang="en-US" sz="1800" dirty="0" smtClean="0">
                <a:solidFill>
                  <a:srgbClr val="005386"/>
                </a:solidFill>
              </a:rPr>
              <a:t>待办任务</a:t>
            </a:r>
            <a:endParaRPr lang="zh-CN" altLang="en-US" sz="1800" dirty="0">
              <a:solidFill>
                <a:srgbClr val="005386"/>
              </a:solidFill>
            </a:endParaRPr>
          </a:p>
        </p:txBody>
      </p:sp>
      <p:sp>
        <p:nvSpPr>
          <p:cNvPr id="39" name="Text Placeholder 30"/>
          <p:cNvSpPr>
            <a:spLocks noGrp="1"/>
          </p:cNvSpPr>
          <p:nvPr>
            <p:ph type="body" sz="quarter" idx="19"/>
          </p:nvPr>
        </p:nvSpPr>
        <p:spPr>
          <a:xfrm>
            <a:off x="2149193" y="882455"/>
            <a:ext cx="4937407" cy="524429"/>
          </a:xfrm>
          <a:noFill/>
        </p:spPr>
        <p:txBody>
          <a:bodyPr vert="horz" lIns="288000" tIns="36000" rIns="72000" bIns="36000" rtlCol="0" anchor="ctr">
            <a:noAutofit/>
          </a:bodyPr>
          <a:lstStyle/>
          <a:p>
            <a:pPr>
              <a:lnSpc>
                <a:spcPct val="120000"/>
              </a:lnSpc>
            </a:pPr>
            <a:r>
              <a:rPr lang="en-US" altLang="zh-CN" sz="1200" dirty="0"/>
              <a:t>1.1 </a:t>
            </a:r>
            <a:r>
              <a:rPr lang="zh-CN" altLang="en-US" sz="1200" dirty="0" smtClean="0"/>
              <a:t>首页看板</a:t>
            </a:r>
            <a:endParaRPr lang="en-US" altLang="zh-CN" sz="1200" dirty="0" smtClean="0"/>
          </a:p>
          <a:p>
            <a:pPr>
              <a:lnSpc>
                <a:spcPct val="120000"/>
              </a:lnSpc>
            </a:pPr>
            <a:r>
              <a:rPr lang="en-US" altLang="zh-CN" sz="1200" dirty="0" smtClean="0"/>
              <a:t>1.2 </a:t>
            </a:r>
            <a:r>
              <a:rPr lang="zh-CN" altLang="en-US" sz="1200" dirty="0" smtClean="0"/>
              <a:t>工作日历</a:t>
            </a:r>
            <a:endParaRPr lang="en-US" altLang="zh-CN" sz="1200" dirty="0" smtClean="0"/>
          </a:p>
        </p:txBody>
      </p:sp>
    </p:spTree>
    <p:extLst>
      <p:ext uri="{BB962C8B-B14F-4D97-AF65-F5344CB8AC3E}">
        <p14:creationId xmlns:p14="http://schemas.microsoft.com/office/powerpoint/2010/main" val="3215396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6893" y="655258"/>
            <a:ext cx="3705098" cy="1728026"/>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查看我负责的项目任务：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从首页看板中可以看到并点击负责的项目任务，打开处理窗口</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从项目管理</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项目任务中可以直接看负责的项目任务并处理</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3.1 </a:t>
            </a:r>
            <a:r>
              <a:rPr lang="zh-CN" altLang="en-US" dirty="0"/>
              <a:t>项目管理</a:t>
            </a:r>
            <a:r>
              <a:rPr lang="en-US" altLang="zh-CN" dirty="0"/>
              <a:t>-</a:t>
            </a:r>
            <a:r>
              <a:rPr lang="zh-CN" altLang="en-US" dirty="0"/>
              <a:t>项目任务</a:t>
            </a:r>
            <a:r>
              <a:rPr lang="en-US" altLang="zh-CN" dirty="0"/>
              <a:t>-</a:t>
            </a:r>
            <a:r>
              <a:rPr lang="zh-CN" altLang="en-US" dirty="0"/>
              <a:t>我的任务</a:t>
            </a:r>
          </a:p>
        </p:txBody>
      </p:sp>
      <p:pic>
        <p:nvPicPr>
          <p:cNvPr id="4" name="图片 3"/>
          <p:cNvPicPr>
            <a:picLocks noChangeAspect="1"/>
          </p:cNvPicPr>
          <p:nvPr/>
        </p:nvPicPr>
        <p:blipFill>
          <a:blip r:embed="rId3"/>
          <a:stretch>
            <a:fillRect/>
          </a:stretch>
        </p:blipFill>
        <p:spPr>
          <a:xfrm>
            <a:off x="4751464" y="97871"/>
            <a:ext cx="4289074" cy="2422222"/>
          </a:xfrm>
          <a:prstGeom prst="rect">
            <a:avLst/>
          </a:prstGeom>
        </p:spPr>
      </p:pic>
      <p:pic>
        <p:nvPicPr>
          <p:cNvPr id="7" name="图片 6"/>
          <p:cNvPicPr>
            <a:picLocks noChangeAspect="1"/>
          </p:cNvPicPr>
          <p:nvPr/>
        </p:nvPicPr>
        <p:blipFill>
          <a:blip r:embed="rId4"/>
          <a:stretch>
            <a:fillRect/>
          </a:stretch>
        </p:blipFill>
        <p:spPr>
          <a:xfrm>
            <a:off x="2540726" y="2520093"/>
            <a:ext cx="6603274" cy="2623407"/>
          </a:xfrm>
          <a:prstGeom prst="rect">
            <a:avLst/>
          </a:prstGeom>
        </p:spPr>
      </p:pic>
    </p:spTree>
    <p:extLst>
      <p:ext uri="{BB962C8B-B14F-4D97-AF65-F5344CB8AC3E}">
        <p14:creationId xmlns:p14="http://schemas.microsoft.com/office/powerpoint/2010/main" val="2379178782"/>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36922" y="470595"/>
            <a:ext cx="3169922" cy="1988883"/>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rPr>
              <a:t>审批</a:t>
            </a:r>
            <a:r>
              <a:rPr lang="zh-CN" altLang="en-US" sz="1400" dirty="0">
                <a:solidFill>
                  <a:srgbClr val="0070C0"/>
                </a:solidFill>
              </a:rPr>
              <a:t>流程任务的步骤：</a:t>
            </a:r>
            <a:endParaRPr lang="en-US" altLang="zh-CN" sz="1400" dirty="0">
              <a:solidFill>
                <a:srgbClr val="0070C0"/>
              </a:solidFill>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在流程任务中点击对应的流程任务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点击流程人数所属的流程</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查看流程</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点击查看流程的附件</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决定是通过流程还是拒绝</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3"/>
          <a:stretch>
            <a:fillRect/>
          </a:stretch>
        </p:blipFill>
        <p:spPr>
          <a:xfrm>
            <a:off x="4181854" y="241663"/>
            <a:ext cx="4808455" cy="1711335"/>
          </a:xfrm>
          <a:prstGeom prst="rect">
            <a:avLst/>
          </a:prstGeom>
        </p:spPr>
      </p:pic>
      <p:pic>
        <p:nvPicPr>
          <p:cNvPr id="10" name="图片 9"/>
          <p:cNvPicPr>
            <a:picLocks noChangeAspect="1"/>
          </p:cNvPicPr>
          <p:nvPr/>
        </p:nvPicPr>
        <p:blipFill>
          <a:blip r:embed="rId4"/>
          <a:stretch>
            <a:fillRect/>
          </a:stretch>
        </p:blipFill>
        <p:spPr>
          <a:xfrm>
            <a:off x="4074287" y="2475411"/>
            <a:ext cx="5023590" cy="2138518"/>
          </a:xfrm>
          <a:prstGeom prst="rect">
            <a:avLst/>
          </a:prstGeom>
        </p:spPr>
      </p:pic>
      <p:pic>
        <p:nvPicPr>
          <p:cNvPr id="11" name="图片 10"/>
          <p:cNvPicPr>
            <a:picLocks noChangeAspect="1"/>
          </p:cNvPicPr>
          <p:nvPr/>
        </p:nvPicPr>
        <p:blipFill>
          <a:blip r:embed="rId5"/>
          <a:stretch>
            <a:fillRect/>
          </a:stretch>
        </p:blipFill>
        <p:spPr>
          <a:xfrm>
            <a:off x="25202" y="2475411"/>
            <a:ext cx="3955084" cy="2021936"/>
          </a:xfrm>
          <a:prstGeom prst="rect">
            <a:avLst/>
          </a:prstGeom>
        </p:spPr>
      </p:pic>
      <p:pic>
        <p:nvPicPr>
          <p:cNvPr id="12" name="图片 11"/>
          <p:cNvPicPr>
            <a:picLocks noChangeAspect="1"/>
          </p:cNvPicPr>
          <p:nvPr/>
        </p:nvPicPr>
        <p:blipFill>
          <a:blip r:embed="rId6"/>
          <a:stretch>
            <a:fillRect/>
          </a:stretch>
        </p:blipFill>
        <p:spPr>
          <a:xfrm>
            <a:off x="2482719" y="1201868"/>
            <a:ext cx="1648250" cy="1573149"/>
          </a:xfrm>
          <a:prstGeom prst="rect">
            <a:avLst/>
          </a:prstGeom>
        </p:spPr>
      </p:pic>
      <p:sp>
        <p:nvSpPr>
          <p:cNvPr id="13" name="标题 4"/>
          <p:cNvSpPr>
            <a:spLocks noGrp="1"/>
          </p:cNvSpPr>
          <p:nvPr>
            <p:ph type="title"/>
          </p:nvPr>
        </p:nvSpPr>
        <p:spPr>
          <a:xfrm>
            <a:off x="136922" y="18544"/>
            <a:ext cx="3596878" cy="465947"/>
          </a:xfrm>
        </p:spPr>
        <p:txBody>
          <a:bodyPr vert="horz" lIns="87916" tIns="43957" rIns="87916" bIns="43957" rtlCol="0" anchor="ctr">
            <a:noAutofit/>
          </a:bodyPr>
          <a:lstStyle/>
          <a:p>
            <a:pPr fontAlgn="base">
              <a:spcAft>
                <a:spcPct val="0"/>
              </a:spcAft>
            </a:pPr>
            <a:r>
              <a:rPr lang="en-US" altLang="zh-CN" dirty="0"/>
              <a:t>3</a:t>
            </a:r>
            <a:r>
              <a:rPr lang="en-US" altLang="zh-CN" dirty="0" smtClean="0"/>
              <a:t>.2 </a:t>
            </a:r>
            <a:r>
              <a:rPr lang="zh-CN" altLang="en-US" dirty="0"/>
              <a:t>项目管理</a:t>
            </a:r>
            <a:r>
              <a:rPr lang="en-US" altLang="zh-CN" dirty="0"/>
              <a:t>-</a:t>
            </a:r>
            <a:r>
              <a:rPr lang="zh-CN" altLang="en-US" dirty="0"/>
              <a:t>流程任务</a:t>
            </a:r>
          </a:p>
        </p:txBody>
      </p:sp>
    </p:spTree>
    <p:extLst>
      <p:ext uri="{BB962C8B-B14F-4D97-AF65-F5344CB8AC3E}">
        <p14:creationId xmlns:p14="http://schemas.microsoft.com/office/powerpoint/2010/main" val="2636654695"/>
      </p:ext>
    </p:extLst>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8138" y="609538"/>
            <a:ext cx="1999708" cy="2048753"/>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执行我负责的项目任务：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从未决中看到我负责的未完成任务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点击该任务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点击可交付内容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点击新建文档</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r>
              <a:rPr lang="en-US" altLang="zh-CN" dirty="0"/>
              <a:t>3.3 </a:t>
            </a:r>
            <a:r>
              <a:rPr lang="zh-CN" altLang="en-US" dirty="0"/>
              <a:t>项目任务添加交付物</a:t>
            </a:r>
            <a:r>
              <a:rPr lang="en-US" altLang="zh-CN" dirty="0"/>
              <a:t>(</a:t>
            </a:r>
            <a:r>
              <a:rPr lang="zh-CN" altLang="en-US" dirty="0"/>
              <a:t>含发起交付物审批流程</a:t>
            </a:r>
            <a:r>
              <a:rPr lang="en-US" altLang="zh-CN" dirty="0"/>
              <a:t>)</a:t>
            </a:r>
            <a:r>
              <a:rPr lang="zh-CN" altLang="en-US" dirty="0"/>
              <a:t>，完成任务</a:t>
            </a:r>
            <a:endParaRPr lang="en-US" altLang="zh-CN" dirty="0"/>
          </a:p>
        </p:txBody>
      </p:sp>
      <p:pic>
        <p:nvPicPr>
          <p:cNvPr id="3" name="图片 2"/>
          <p:cNvPicPr>
            <a:picLocks noChangeAspect="1"/>
          </p:cNvPicPr>
          <p:nvPr/>
        </p:nvPicPr>
        <p:blipFill>
          <a:blip r:embed="rId2"/>
          <a:stretch>
            <a:fillRect/>
          </a:stretch>
        </p:blipFill>
        <p:spPr>
          <a:xfrm>
            <a:off x="2498611" y="609537"/>
            <a:ext cx="5570950" cy="2438463"/>
          </a:xfrm>
          <a:prstGeom prst="rect">
            <a:avLst/>
          </a:prstGeom>
        </p:spPr>
      </p:pic>
      <p:pic>
        <p:nvPicPr>
          <p:cNvPr id="6" name="图片 5"/>
          <p:cNvPicPr>
            <a:picLocks noChangeAspect="1"/>
          </p:cNvPicPr>
          <p:nvPr/>
        </p:nvPicPr>
        <p:blipFill>
          <a:blip r:embed="rId3"/>
          <a:stretch>
            <a:fillRect/>
          </a:stretch>
        </p:blipFill>
        <p:spPr>
          <a:xfrm>
            <a:off x="2498611" y="2916454"/>
            <a:ext cx="3567819" cy="2227046"/>
          </a:xfrm>
          <a:prstGeom prst="rect">
            <a:avLst/>
          </a:prstGeom>
        </p:spPr>
      </p:pic>
    </p:spTree>
    <p:extLst>
      <p:ext uri="{BB962C8B-B14F-4D97-AF65-F5344CB8AC3E}">
        <p14:creationId xmlns:p14="http://schemas.microsoft.com/office/powerpoint/2010/main" val="502454343"/>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8138" y="570352"/>
            <a:ext cx="1999708" cy="1663399"/>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执行我负责的项目任务：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填写文档信息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选择文件夹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点击搜索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5"/>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选择文件夹</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r>
              <a:rPr lang="en-US" altLang="zh-CN" dirty="0"/>
              <a:t>3.3 </a:t>
            </a:r>
            <a:r>
              <a:rPr lang="zh-CN" altLang="en-US" dirty="0"/>
              <a:t>项目任务添加交付物</a:t>
            </a:r>
            <a:r>
              <a:rPr lang="en-US" altLang="zh-CN" dirty="0"/>
              <a:t>(</a:t>
            </a:r>
            <a:r>
              <a:rPr lang="zh-CN" altLang="en-US" dirty="0"/>
              <a:t>含发起交付物审批流程</a:t>
            </a:r>
            <a:r>
              <a:rPr lang="en-US" altLang="zh-CN" dirty="0"/>
              <a:t>)</a:t>
            </a:r>
            <a:r>
              <a:rPr lang="zh-CN" altLang="en-US" dirty="0"/>
              <a:t>，完成任务</a:t>
            </a:r>
            <a:endParaRPr lang="en-US" altLang="zh-CN" dirty="0"/>
          </a:p>
        </p:txBody>
      </p:sp>
      <p:pic>
        <p:nvPicPr>
          <p:cNvPr id="7" name="图片 6"/>
          <p:cNvPicPr>
            <a:picLocks noChangeAspect="1"/>
          </p:cNvPicPr>
          <p:nvPr/>
        </p:nvPicPr>
        <p:blipFill>
          <a:blip r:embed="rId2"/>
          <a:stretch>
            <a:fillRect/>
          </a:stretch>
        </p:blipFill>
        <p:spPr>
          <a:xfrm>
            <a:off x="-1" y="2270498"/>
            <a:ext cx="4238897" cy="2957912"/>
          </a:xfrm>
          <a:prstGeom prst="rect">
            <a:avLst/>
          </a:prstGeom>
        </p:spPr>
      </p:pic>
      <p:pic>
        <p:nvPicPr>
          <p:cNvPr id="8" name="图片 7"/>
          <p:cNvPicPr>
            <a:picLocks noChangeAspect="1"/>
          </p:cNvPicPr>
          <p:nvPr/>
        </p:nvPicPr>
        <p:blipFill>
          <a:blip r:embed="rId3"/>
          <a:stretch>
            <a:fillRect/>
          </a:stretch>
        </p:blipFill>
        <p:spPr>
          <a:xfrm>
            <a:off x="4388029" y="2415902"/>
            <a:ext cx="4511431" cy="2182557"/>
          </a:xfrm>
          <a:prstGeom prst="rect">
            <a:avLst/>
          </a:prstGeom>
        </p:spPr>
      </p:pic>
      <p:sp>
        <p:nvSpPr>
          <p:cNvPr id="9" name="文本框 8"/>
          <p:cNvSpPr txBox="1"/>
          <p:nvPr/>
        </p:nvSpPr>
        <p:spPr>
          <a:xfrm>
            <a:off x="2500447" y="570352"/>
            <a:ext cx="1999708" cy="1663400"/>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9"/>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点击提交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9"/>
            </a:pPr>
            <a:r>
              <a:rPr lang="zh-CN" altLang="en-US" sz="1400" dirty="0" smtClean="0">
                <a:solidFill>
                  <a:srgbClr val="0070C0"/>
                </a:solidFill>
                <a:latin typeface="微软雅黑 Light" panose="020B0502040204020203" pitchFamily="34" charset="-122"/>
                <a:ea typeface="微软雅黑 Light" panose="020B0502040204020203" pitchFamily="34" charset="-122"/>
              </a:rPr>
              <a:t>如果文档不需要流程审批则不选流程模板，需要则选</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9"/>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点击下一步</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094682064"/>
      </p:ext>
    </p:extLst>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8138" y="570352"/>
            <a:ext cx="1999708" cy="2460231"/>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执行我负责的项目任务：</a:t>
            </a:r>
          </a:p>
          <a:p>
            <a:pPr marL="342900" indent="-342900">
              <a:lnSpc>
                <a:spcPct val="150000"/>
              </a:lnSpc>
              <a:buFont typeface="+mj-ea"/>
              <a:buAutoNum type="circleNumDbPlain" startAt="12"/>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点击浏览</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2"/>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选择文件</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2"/>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点击打开</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2"/>
            </a:pPr>
            <a:r>
              <a:rPr lang="zh-CN" altLang="en-US" sz="1400" dirty="0" smtClean="0">
                <a:solidFill>
                  <a:srgbClr val="0070C0"/>
                </a:solidFill>
                <a:latin typeface="微软雅黑 Light" panose="020B0502040204020203" pitchFamily="34" charset="-122"/>
                <a:ea typeface="微软雅黑 Light" panose="020B0502040204020203" pitchFamily="34" charset="-122"/>
              </a:rPr>
              <a:t>如果多个文件继续选择。选好后点击完成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r>
              <a:rPr lang="en-US" altLang="zh-CN" dirty="0"/>
              <a:t>3.3 </a:t>
            </a:r>
            <a:r>
              <a:rPr lang="zh-CN" altLang="en-US" dirty="0"/>
              <a:t>项目任务添加交付物</a:t>
            </a:r>
            <a:r>
              <a:rPr lang="en-US" altLang="zh-CN" dirty="0"/>
              <a:t>(</a:t>
            </a:r>
            <a:r>
              <a:rPr lang="zh-CN" altLang="en-US" dirty="0"/>
              <a:t>含发起交付物审批流程</a:t>
            </a:r>
            <a:r>
              <a:rPr lang="en-US" altLang="zh-CN" dirty="0"/>
              <a:t>)</a:t>
            </a:r>
            <a:r>
              <a:rPr lang="zh-CN" altLang="en-US" dirty="0"/>
              <a:t>，完成任务</a:t>
            </a:r>
            <a:endParaRPr lang="en-US" altLang="zh-CN" dirty="0"/>
          </a:p>
        </p:txBody>
      </p:sp>
      <p:pic>
        <p:nvPicPr>
          <p:cNvPr id="3" name="图片 2"/>
          <p:cNvPicPr>
            <a:picLocks noChangeAspect="1"/>
          </p:cNvPicPr>
          <p:nvPr/>
        </p:nvPicPr>
        <p:blipFill>
          <a:blip r:embed="rId2"/>
          <a:stretch>
            <a:fillRect/>
          </a:stretch>
        </p:blipFill>
        <p:spPr>
          <a:xfrm>
            <a:off x="2779042" y="766291"/>
            <a:ext cx="6069011" cy="3648953"/>
          </a:xfrm>
          <a:prstGeom prst="rect">
            <a:avLst/>
          </a:prstGeom>
        </p:spPr>
      </p:pic>
    </p:spTree>
    <p:extLst>
      <p:ext uri="{BB962C8B-B14F-4D97-AF65-F5344CB8AC3E}">
        <p14:creationId xmlns:p14="http://schemas.microsoft.com/office/powerpoint/2010/main" val="4240755405"/>
      </p:ext>
    </p:extLst>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160" y="611655"/>
            <a:ext cx="2220686" cy="2706225"/>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执行我负责的项目任务：</a:t>
            </a:r>
          </a:p>
          <a:p>
            <a:pPr marL="342900" indent="-342900">
              <a:lnSpc>
                <a:spcPct val="150000"/>
              </a:lnSpc>
              <a:buFont typeface="+mj-ea"/>
              <a:buAutoNum type="circleNumDbPlain" startAt="16"/>
            </a:pPr>
            <a:r>
              <a:rPr lang="zh-CN" altLang="en-US" sz="1400" dirty="0" smtClean="0">
                <a:solidFill>
                  <a:srgbClr val="0070C0"/>
                </a:solidFill>
                <a:latin typeface="微软雅黑 Light" panose="020B0502040204020203" pitchFamily="34" charset="-122"/>
                <a:ea typeface="微软雅黑 Light" panose="020B0502040204020203" pitchFamily="34" charset="-122"/>
              </a:rPr>
              <a:t>可以看到挂接的文档</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6"/>
            </a:pPr>
            <a:r>
              <a:rPr lang="zh-CN" altLang="en-US" sz="1400" dirty="0" smtClean="0">
                <a:solidFill>
                  <a:srgbClr val="0070C0"/>
                </a:solidFill>
                <a:latin typeface="微软雅黑 Light" panose="020B0502040204020203" pitchFamily="34" charset="-122"/>
                <a:ea typeface="微软雅黑 Light" panose="020B0502040204020203" pitchFamily="34" charset="-122"/>
              </a:rPr>
              <a:t>有时一个任务的执行时间很长，不一定很快提交交付物。又需要给项目管理员回复进度，点击任务的第一个类别菜单</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r>
              <a:rPr lang="en-US" altLang="zh-CN" dirty="0"/>
              <a:t>3.3 </a:t>
            </a:r>
            <a:r>
              <a:rPr lang="zh-CN" altLang="en-US" dirty="0"/>
              <a:t>项目任务添加交付物</a:t>
            </a:r>
            <a:r>
              <a:rPr lang="en-US" altLang="zh-CN" dirty="0"/>
              <a:t>(</a:t>
            </a:r>
            <a:r>
              <a:rPr lang="zh-CN" altLang="en-US" dirty="0"/>
              <a:t>含发起交付物审批流程</a:t>
            </a:r>
            <a:r>
              <a:rPr lang="en-US" altLang="zh-CN" dirty="0"/>
              <a:t>)</a:t>
            </a:r>
            <a:r>
              <a:rPr lang="zh-CN" altLang="en-US" dirty="0"/>
              <a:t>，完成任务</a:t>
            </a:r>
            <a:endParaRPr lang="en-US" altLang="zh-CN" dirty="0"/>
          </a:p>
        </p:txBody>
      </p:sp>
      <p:pic>
        <p:nvPicPr>
          <p:cNvPr id="4" name="图片 3"/>
          <p:cNvPicPr>
            <a:picLocks noChangeAspect="1"/>
          </p:cNvPicPr>
          <p:nvPr/>
        </p:nvPicPr>
        <p:blipFill>
          <a:blip r:embed="rId2"/>
          <a:stretch>
            <a:fillRect/>
          </a:stretch>
        </p:blipFill>
        <p:spPr>
          <a:xfrm>
            <a:off x="2672442" y="2020242"/>
            <a:ext cx="6471558" cy="1297639"/>
          </a:xfrm>
          <a:prstGeom prst="rect">
            <a:avLst/>
          </a:prstGeom>
        </p:spPr>
      </p:pic>
      <p:pic>
        <p:nvPicPr>
          <p:cNvPr id="6" name="图片 5"/>
          <p:cNvPicPr>
            <a:picLocks noChangeAspect="1"/>
          </p:cNvPicPr>
          <p:nvPr/>
        </p:nvPicPr>
        <p:blipFill>
          <a:blip r:embed="rId3"/>
          <a:stretch>
            <a:fillRect/>
          </a:stretch>
        </p:blipFill>
        <p:spPr>
          <a:xfrm>
            <a:off x="-37372" y="3317881"/>
            <a:ext cx="9181372" cy="1950889"/>
          </a:xfrm>
          <a:prstGeom prst="rect">
            <a:avLst/>
          </a:prstGeom>
        </p:spPr>
      </p:pic>
      <p:sp>
        <p:nvSpPr>
          <p:cNvPr id="7" name="文本框 6"/>
          <p:cNvSpPr txBox="1"/>
          <p:nvPr/>
        </p:nvSpPr>
        <p:spPr>
          <a:xfrm>
            <a:off x="2785109" y="611655"/>
            <a:ext cx="2220686" cy="1339065"/>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18"/>
            </a:pPr>
            <a:r>
              <a:rPr lang="zh-CN" altLang="en-US" sz="1400" dirty="0" smtClean="0">
                <a:solidFill>
                  <a:srgbClr val="0070C0"/>
                </a:solidFill>
                <a:latin typeface="微软雅黑 Light" panose="020B0502040204020203" pitchFamily="34" charset="-122"/>
                <a:ea typeface="微软雅黑 Light" panose="020B0502040204020203" pitchFamily="34" charset="-122"/>
              </a:rPr>
              <a:t>点编辑</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8"/>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选择进度</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18"/>
            </a:pPr>
            <a:r>
              <a:rPr lang="zh-CN" altLang="en-US" sz="1400" dirty="0" smtClean="0">
                <a:solidFill>
                  <a:srgbClr val="0070C0"/>
                </a:solidFill>
                <a:latin typeface="微软雅黑 Light" panose="020B0502040204020203" pitchFamily="34" charset="-122"/>
                <a:ea typeface="微软雅黑 Light" panose="020B0502040204020203" pitchFamily="34" charset="-122"/>
              </a:rPr>
              <a:t>点保存，这样项目管理员就看到进度了</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3" name="七角星 2"/>
          <p:cNvSpPr/>
          <p:nvPr/>
        </p:nvSpPr>
        <p:spPr>
          <a:xfrm>
            <a:off x="6607055" y="343759"/>
            <a:ext cx="2445789" cy="1641722"/>
          </a:xfrm>
          <a:prstGeom prst="star7">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smtClean="0"/>
              <a:t>交付物提交后必须发布</a:t>
            </a:r>
            <a:endParaRPr lang="zh-CN" altLang="en-US" dirty="0"/>
          </a:p>
        </p:txBody>
      </p:sp>
    </p:spTree>
    <p:extLst>
      <p:ext uri="{BB962C8B-B14F-4D97-AF65-F5344CB8AC3E}">
        <p14:creationId xmlns:p14="http://schemas.microsoft.com/office/powerpoint/2010/main" val="289437485"/>
      </p:ext>
    </p:extLst>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1807" y="609538"/>
            <a:ext cx="8407400" cy="1999465"/>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执行我负责的项目任务：</a:t>
            </a:r>
          </a:p>
          <a:p>
            <a:pPr marL="342900" indent="-342900">
              <a:lnSpc>
                <a:spcPct val="150000"/>
              </a:lnSpc>
              <a:buFont typeface="+mj-ea"/>
              <a:buAutoNum type="circleNumDbPlain" startAt="21"/>
            </a:pPr>
            <a:r>
              <a:rPr lang="zh-CN" altLang="en-US" sz="1400" dirty="0" smtClean="0">
                <a:solidFill>
                  <a:srgbClr val="0070C0"/>
                </a:solidFill>
                <a:latin typeface="微软雅黑 Light" panose="020B0502040204020203" pitchFamily="34" charset="-122"/>
                <a:ea typeface="微软雅黑 Light" panose="020B0502040204020203" pitchFamily="34" charset="-122"/>
              </a:rPr>
              <a:t>当任务可以提交时，有</a:t>
            </a:r>
            <a:r>
              <a:rPr lang="en-US" altLang="zh-CN" sz="1400" dirty="0" smtClean="0">
                <a:solidFill>
                  <a:srgbClr val="0070C0"/>
                </a:solidFill>
                <a:latin typeface="微软雅黑 Light" panose="020B0502040204020203" pitchFamily="34" charset="-122"/>
                <a:ea typeface="微软雅黑 Light" panose="020B0502040204020203" pitchFamily="34" charset="-122"/>
              </a:rPr>
              <a:t>2</a:t>
            </a:r>
            <a:r>
              <a:rPr lang="zh-CN" altLang="en-US" sz="1400" dirty="0" smtClean="0">
                <a:solidFill>
                  <a:srgbClr val="0070C0"/>
                </a:solidFill>
                <a:latin typeface="微软雅黑 Light" panose="020B0502040204020203" pitchFamily="34" charset="-122"/>
                <a:ea typeface="微软雅黑 Light" panose="020B0502040204020203" pitchFamily="34" charset="-122"/>
              </a:rPr>
              <a:t>个方式，方式</a:t>
            </a:r>
            <a:r>
              <a:rPr lang="en-US" altLang="zh-CN" sz="1400" dirty="0" smtClean="0">
                <a:solidFill>
                  <a:srgbClr val="0070C0"/>
                </a:solidFill>
                <a:latin typeface="微软雅黑 Light" panose="020B0502040204020203" pitchFamily="34" charset="-122"/>
                <a:ea typeface="微软雅黑 Light" panose="020B0502040204020203" pitchFamily="34" charset="-122"/>
              </a:rPr>
              <a:t>1</a:t>
            </a:r>
            <a:r>
              <a:rPr lang="zh-CN" altLang="en-US" sz="1400" dirty="0" smtClean="0">
                <a:solidFill>
                  <a:srgbClr val="0070C0"/>
                </a:solidFill>
                <a:latin typeface="微软雅黑 Light" panose="020B0502040204020203" pitchFamily="34" charset="-122"/>
                <a:ea typeface="微软雅黑 Light" panose="020B0502040204020203" pitchFamily="34" charset="-122"/>
              </a:rPr>
              <a:t>：修改百分比为</a:t>
            </a:r>
            <a:r>
              <a:rPr lang="en-US" altLang="zh-CN" sz="1400" dirty="0" smtClean="0">
                <a:solidFill>
                  <a:srgbClr val="0070C0"/>
                </a:solidFill>
                <a:latin typeface="微软雅黑 Light" panose="020B0502040204020203" pitchFamily="34" charset="-122"/>
                <a:ea typeface="微软雅黑 Light" panose="020B0502040204020203" pitchFamily="34" charset="-122"/>
              </a:rPr>
              <a:t>100%</a:t>
            </a:r>
          </a:p>
          <a:p>
            <a:pPr marL="342900" indent="-342900">
              <a:lnSpc>
                <a:spcPct val="150000"/>
              </a:lnSpc>
              <a:buFont typeface="+mj-ea"/>
              <a:buAutoNum type="circleNumDbPlain" startAt="21"/>
            </a:pPr>
            <a:r>
              <a:rPr lang="zh-CN" altLang="en-US" sz="1400" dirty="0" smtClean="0">
                <a:solidFill>
                  <a:srgbClr val="0070C0"/>
                </a:solidFill>
                <a:latin typeface="微软雅黑 Light" panose="020B0502040204020203" pitchFamily="34" charset="-122"/>
                <a:ea typeface="微软雅黑 Light" panose="020B0502040204020203" pitchFamily="34" charset="-122"/>
              </a:rPr>
              <a:t>方式</a:t>
            </a:r>
            <a:r>
              <a:rPr lang="en-US" altLang="zh-CN" sz="1400" dirty="0" smtClean="0">
                <a:solidFill>
                  <a:srgbClr val="0070C0"/>
                </a:solidFill>
                <a:latin typeface="微软雅黑 Light" panose="020B0502040204020203" pitchFamily="34" charset="-122"/>
                <a:ea typeface="微软雅黑 Light" panose="020B0502040204020203" pitchFamily="34" charset="-122"/>
              </a:rPr>
              <a:t>2</a:t>
            </a:r>
            <a:r>
              <a:rPr lang="zh-CN" altLang="en-US" sz="1400" dirty="0" smtClean="0">
                <a:solidFill>
                  <a:srgbClr val="0070C0"/>
                </a:solidFill>
                <a:latin typeface="微软雅黑 Light" panose="020B0502040204020203" pitchFamily="34" charset="-122"/>
                <a:ea typeface="微软雅黑 Light" panose="020B0502040204020203" pitchFamily="34" charset="-122"/>
              </a:rPr>
              <a:t>：点击状态的复核</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21"/>
            </a:pPr>
            <a:r>
              <a:rPr lang="zh-CN" altLang="en-US" sz="1400" dirty="0" smtClean="0">
                <a:solidFill>
                  <a:srgbClr val="0070C0"/>
                </a:solidFill>
                <a:latin typeface="微软雅黑 Light" panose="020B0502040204020203" pitchFamily="34" charset="-122"/>
                <a:ea typeface="微软雅黑 Light" panose="020B0502040204020203" pitchFamily="34" charset="-122"/>
              </a:rPr>
              <a:t>注意：上述描述均为单个无子任务的任务。如果该任务有子任务，所有子任务都进入复核状态后，该父任务自动进入复核状态。</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21"/>
            </a:pPr>
            <a:r>
              <a:rPr lang="zh-CN" altLang="en-US" sz="1400" dirty="0" smtClean="0">
                <a:solidFill>
                  <a:srgbClr val="0070C0"/>
                </a:solidFill>
                <a:latin typeface="微软雅黑 Light" panose="020B0502040204020203" pitchFamily="34" charset="-122"/>
                <a:ea typeface="微软雅黑 Light" panose="020B0502040204020203" pitchFamily="34" charset="-122"/>
              </a:rPr>
              <a:t>提交后，该任务会出现在任务的所有者的“复核任务”视图中</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r>
              <a:rPr lang="en-US" altLang="zh-CN" dirty="0"/>
              <a:t>3.3 </a:t>
            </a:r>
            <a:r>
              <a:rPr lang="zh-CN" altLang="en-US" dirty="0"/>
              <a:t>项目任务添加交付物</a:t>
            </a:r>
            <a:r>
              <a:rPr lang="en-US" altLang="zh-CN" dirty="0"/>
              <a:t>(</a:t>
            </a:r>
            <a:r>
              <a:rPr lang="zh-CN" altLang="en-US" dirty="0"/>
              <a:t>含发起交付物审批流程</a:t>
            </a:r>
            <a:r>
              <a:rPr lang="en-US" altLang="zh-CN" dirty="0"/>
              <a:t>)</a:t>
            </a:r>
            <a:r>
              <a:rPr lang="zh-CN" altLang="en-US" dirty="0"/>
              <a:t>，完成任务</a:t>
            </a:r>
            <a:endParaRPr lang="en-US" altLang="zh-CN" dirty="0"/>
          </a:p>
        </p:txBody>
      </p:sp>
      <p:pic>
        <p:nvPicPr>
          <p:cNvPr id="3" name="图片 2"/>
          <p:cNvPicPr>
            <a:picLocks noChangeAspect="1"/>
          </p:cNvPicPr>
          <p:nvPr/>
        </p:nvPicPr>
        <p:blipFill>
          <a:blip r:embed="rId2"/>
          <a:stretch>
            <a:fillRect/>
          </a:stretch>
        </p:blipFill>
        <p:spPr>
          <a:xfrm>
            <a:off x="-12986" y="2641600"/>
            <a:ext cx="9156986" cy="1883827"/>
          </a:xfrm>
          <a:prstGeom prst="rect">
            <a:avLst/>
          </a:prstGeom>
        </p:spPr>
      </p:pic>
    </p:spTree>
    <p:extLst>
      <p:ext uri="{BB962C8B-B14F-4D97-AF65-F5344CB8AC3E}">
        <p14:creationId xmlns:p14="http://schemas.microsoft.com/office/powerpoint/2010/main" val="860937747"/>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3235644" y="1006549"/>
            <a:ext cx="5817200" cy="3397971"/>
          </a:xfrm>
          <a:prstGeom prst="rect">
            <a:avLst/>
          </a:prstGeom>
        </p:spPr>
      </p:pic>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r>
              <a:rPr lang="en-US" altLang="zh-CN" dirty="0"/>
              <a:t>3.3 </a:t>
            </a:r>
            <a:r>
              <a:rPr lang="zh-CN" altLang="en-US" dirty="0"/>
              <a:t>项目任务添加交付物</a:t>
            </a:r>
            <a:r>
              <a:rPr lang="en-US" altLang="zh-CN" dirty="0"/>
              <a:t>(</a:t>
            </a:r>
            <a:r>
              <a:rPr lang="zh-CN" altLang="en-US" dirty="0"/>
              <a:t>含发起交付物审批流程</a:t>
            </a:r>
            <a:r>
              <a:rPr lang="en-US" altLang="zh-CN" dirty="0"/>
              <a:t>)</a:t>
            </a:r>
            <a:r>
              <a:rPr lang="zh-CN" altLang="en-US" dirty="0"/>
              <a:t>，完成任务</a:t>
            </a:r>
            <a:endParaRPr lang="en-US" altLang="zh-CN" dirty="0"/>
          </a:p>
        </p:txBody>
      </p:sp>
      <p:sp>
        <p:nvSpPr>
          <p:cNvPr id="3" name="七角星 2"/>
          <p:cNvSpPr/>
          <p:nvPr/>
        </p:nvSpPr>
        <p:spPr>
          <a:xfrm>
            <a:off x="6379181" y="524631"/>
            <a:ext cx="2445789" cy="1641722"/>
          </a:xfrm>
          <a:prstGeom prst="star7">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smtClean="0"/>
              <a:t>交付物提交后必须发布</a:t>
            </a:r>
            <a:endParaRPr lang="zh-CN" altLang="en-US" dirty="0"/>
          </a:p>
        </p:txBody>
      </p:sp>
      <p:sp>
        <p:nvSpPr>
          <p:cNvPr id="8" name="文本框 7"/>
          <p:cNvSpPr txBox="1"/>
          <p:nvPr/>
        </p:nvSpPr>
        <p:spPr>
          <a:xfrm>
            <a:off x="358138" y="609537"/>
            <a:ext cx="2708196" cy="3794983"/>
          </a:xfrm>
          <a:prstGeom prst="rect">
            <a:avLst/>
          </a:prstGeom>
          <a:ln>
            <a:solidFill>
              <a:srgbClr val="006699"/>
            </a:solidFill>
          </a:ln>
        </p:spPr>
        <p:txBody>
          <a:bodyPr wrap="square" rtlCol="0">
            <a:noAutofit/>
          </a:bodyPr>
          <a:lstStyle/>
          <a:p>
            <a:pPr>
              <a:lnSpc>
                <a:spcPct val="150000"/>
              </a:lnSpc>
            </a:pPr>
            <a:r>
              <a:rPr lang="zh-CN" altLang="en-US" sz="1200" dirty="0" smtClean="0">
                <a:solidFill>
                  <a:srgbClr val="0070C0"/>
                </a:solidFill>
                <a:latin typeface="微软雅黑 Light" panose="020B0502040204020203" pitchFamily="34" charset="-122"/>
                <a:ea typeface="微软雅黑 Light" panose="020B0502040204020203" pitchFamily="34" charset="-122"/>
              </a:rPr>
              <a:t>交付物发布有两种方式：</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直接发布：在文档的生命周期页面中，点击工具栏上的“直接发布”命令，文档提升至发布状态</a:t>
            </a:r>
            <a:endParaRPr lang="en-US" altLang="zh-CN" sz="12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流程发布：如图，在生命周期</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批准</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的工具栏上点击“从模板添加”命令，为文档选择流程模板添加流程</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点击工具栏中“指派参与者”，为流程任务添加人员；</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将生命周期提升到“审核”状态，流程启动。流程完成后自动到“发布”状态</a:t>
            </a:r>
            <a:endParaRPr lang="zh-CN" altLang="en-US" sz="1200" dirty="0" smtClean="0">
              <a:solidFill>
                <a:srgbClr val="0070C0"/>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4375150" y="2463800"/>
            <a:ext cx="125131" cy="14287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3619" y="3859618"/>
            <a:ext cx="2236381" cy="15948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曲线连接符 12"/>
          <p:cNvCxnSpPr>
            <a:stCxn id="10" idx="2"/>
            <a:endCxn id="11" idx="1"/>
          </p:cNvCxnSpPr>
          <p:nvPr/>
        </p:nvCxnSpPr>
        <p:spPr>
          <a:xfrm rot="16200000" flipH="1">
            <a:off x="4244323" y="2800067"/>
            <a:ext cx="1332688" cy="945903"/>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rotWithShape="1">
          <a:blip r:embed="rId3"/>
          <a:srcRect l="25280" t="20196" r="25551" b="25978"/>
          <a:stretch/>
        </p:blipFill>
        <p:spPr>
          <a:xfrm>
            <a:off x="4120356" y="2375662"/>
            <a:ext cx="254794" cy="269081"/>
          </a:xfrm>
          <a:prstGeom prst="rect">
            <a:avLst/>
          </a:prstGeom>
        </p:spPr>
      </p:pic>
      <p:pic>
        <p:nvPicPr>
          <p:cNvPr id="15" name="图片 14"/>
          <p:cNvPicPr>
            <a:picLocks noChangeAspect="1"/>
          </p:cNvPicPr>
          <p:nvPr/>
        </p:nvPicPr>
        <p:blipFill rotWithShape="1">
          <a:blip r:embed="rId4"/>
          <a:srcRect l="22297" t="16835" r="25011" b="26586"/>
          <a:stretch/>
        </p:blipFill>
        <p:spPr>
          <a:xfrm>
            <a:off x="4493419" y="2166353"/>
            <a:ext cx="273050" cy="279400"/>
          </a:xfrm>
          <a:prstGeom prst="rect">
            <a:avLst/>
          </a:prstGeom>
        </p:spPr>
      </p:pic>
      <p:pic>
        <p:nvPicPr>
          <p:cNvPr id="16" name="图片 15"/>
          <p:cNvPicPr>
            <a:picLocks noChangeAspect="1"/>
          </p:cNvPicPr>
          <p:nvPr/>
        </p:nvPicPr>
        <p:blipFill rotWithShape="1">
          <a:blip r:embed="rId5"/>
          <a:srcRect l="24390" t="23227" r="25369" b="26623"/>
          <a:stretch/>
        </p:blipFill>
        <p:spPr>
          <a:xfrm>
            <a:off x="4544460" y="1383387"/>
            <a:ext cx="260349" cy="247650"/>
          </a:xfrm>
          <a:prstGeom prst="rect">
            <a:avLst/>
          </a:prstGeom>
        </p:spPr>
      </p:pic>
      <p:sp>
        <p:nvSpPr>
          <p:cNvPr id="20" name="矩形 19"/>
          <p:cNvSpPr/>
          <p:nvPr/>
        </p:nvSpPr>
        <p:spPr>
          <a:xfrm>
            <a:off x="4544460" y="2463800"/>
            <a:ext cx="125131" cy="14287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71359" y="1620646"/>
            <a:ext cx="163912" cy="14869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258071" y="1645850"/>
            <a:ext cx="266303" cy="12349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6"/>
          <a:srcRect l="26174" t="21615" r="24810" b="26949"/>
          <a:stretch/>
        </p:blipFill>
        <p:spPr>
          <a:xfrm>
            <a:off x="4205805" y="1392137"/>
            <a:ext cx="254000" cy="253999"/>
          </a:xfrm>
          <a:prstGeom prst="rect">
            <a:avLst/>
          </a:prstGeom>
        </p:spPr>
      </p:pic>
    </p:spTree>
    <p:extLst>
      <p:ext uri="{BB962C8B-B14F-4D97-AF65-F5344CB8AC3E}">
        <p14:creationId xmlns:p14="http://schemas.microsoft.com/office/powerpoint/2010/main" val="2564507850"/>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3663885" y="2883111"/>
            <a:ext cx="4070390" cy="1925814"/>
          </a:xfrm>
          <a:prstGeom prst="rect">
            <a:avLst/>
          </a:prstGeom>
          <a:ln>
            <a:solidFill>
              <a:schemeClr val="accent1"/>
            </a:solidFill>
          </a:ln>
        </p:spPr>
      </p:pic>
      <p:pic>
        <p:nvPicPr>
          <p:cNvPr id="3" name="图片 2"/>
          <p:cNvPicPr>
            <a:picLocks noChangeAspect="1"/>
          </p:cNvPicPr>
          <p:nvPr/>
        </p:nvPicPr>
        <p:blipFill rotWithShape="1">
          <a:blip r:embed="rId4"/>
          <a:srcRect r="17812"/>
          <a:stretch/>
        </p:blipFill>
        <p:spPr>
          <a:xfrm>
            <a:off x="3663885" y="159193"/>
            <a:ext cx="3194115" cy="2546024"/>
          </a:xfrm>
          <a:prstGeom prst="rect">
            <a:avLst/>
          </a:prstGeom>
          <a:ln>
            <a:solidFill>
              <a:schemeClr val="accent1"/>
            </a:solidFill>
          </a:ln>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3.4 </a:t>
            </a:r>
            <a:r>
              <a:rPr lang="zh-CN" altLang="en-US" dirty="0" smtClean="0"/>
              <a:t>发起</a:t>
            </a:r>
            <a:r>
              <a:rPr lang="zh-CN" altLang="en-US" dirty="0"/>
              <a:t>项目计划变更</a:t>
            </a:r>
            <a:r>
              <a:rPr lang="zh-CN" altLang="en-US" dirty="0" smtClean="0"/>
              <a:t>单</a:t>
            </a:r>
            <a:r>
              <a:rPr lang="en-US" altLang="zh-CN" dirty="0" smtClean="0"/>
              <a:t> </a:t>
            </a:r>
            <a:endParaRPr lang="zh-CN" altLang="en-US" dirty="0"/>
          </a:p>
        </p:txBody>
      </p:sp>
      <p:sp>
        <p:nvSpPr>
          <p:cNvPr id="8" name="文本框 7"/>
          <p:cNvSpPr txBox="1"/>
          <p:nvPr/>
        </p:nvSpPr>
        <p:spPr>
          <a:xfrm>
            <a:off x="358138" y="609538"/>
            <a:ext cx="3088618" cy="3861166"/>
          </a:xfrm>
          <a:prstGeom prst="rect">
            <a:avLst/>
          </a:prstGeom>
          <a:ln>
            <a:solidFill>
              <a:srgbClr val="006699"/>
            </a:solidFill>
          </a:ln>
        </p:spPr>
        <p:txBody>
          <a:bodyPr wrap="square" rtlCol="0">
            <a:noAutofit/>
          </a:bodyPr>
          <a:lstStyle/>
          <a:p>
            <a:pPr>
              <a:lnSpc>
                <a:spcPct val="150000"/>
              </a:lnSpc>
            </a:pPr>
            <a:r>
              <a:rPr lang="zh-CN" altLang="en-US" sz="1200" b="1" dirty="0" smtClean="0">
                <a:solidFill>
                  <a:srgbClr val="0070C0"/>
                </a:solidFill>
                <a:latin typeface="微软雅黑 Light" panose="020B0502040204020203" pitchFamily="34" charset="-122"/>
                <a:ea typeface="微软雅黑 Light" panose="020B0502040204020203" pitchFamily="34" charset="-122"/>
              </a:rPr>
              <a:t>项目计划变更单的创建：</a:t>
            </a:r>
            <a:endParaRPr lang="en-US" altLang="zh-CN" sz="1200" b="1"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点击项目菜单中的“审批</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变更单”；</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点击操作菜单中的“创建项目计划变更单”；</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选择审批流程模板和通知流程模板；</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点击“完成”；</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点击项目变更单的“受影响项”；</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点击“添加现有项”，弹出搜索界面；</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点击搜索；</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勾选需要变更计划时间的任务；</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点击“提交”；</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rotWithShape="1">
          <a:blip r:embed="rId5"/>
          <a:srcRect l="26174" t="21615" r="24810" b="26949"/>
          <a:stretch/>
        </p:blipFill>
        <p:spPr>
          <a:xfrm>
            <a:off x="4291013" y="2449147"/>
            <a:ext cx="254000" cy="253999"/>
          </a:xfrm>
          <a:prstGeom prst="rect">
            <a:avLst/>
          </a:prstGeom>
        </p:spPr>
      </p:pic>
      <p:pic>
        <p:nvPicPr>
          <p:cNvPr id="9" name="图片 8"/>
          <p:cNvPicPr>
            <a:picLocks noChangeAspect="1"/>
          </p:cNvPicPr>
          <p:nvPr/>
        </p:nvPicPr>
        <p:blipFill rotWithShape="1">
          <a:blip r:embed="rId6"/>
          <a:srcRect l="25280" t="20196" r="25551" b="25978"/>
          <a:stretch/>
        </p:blipFill>
        <p:spPr>
          <a:xfrm>
            <a:off x="4610563" y="961034"/>
            <a:ext cx="254794" cy="269081"/>
          </a:xfrm>
          <a:prstGeom prst="rect">
            <a:avLst/>
          </a:prstGeom>
        </p:spPr>
      </p:pic>
      <p:pic>
        <p:nvPicPr>
          <p:cNvPr id="10" name="图片 9"/>
          <p:cNvPicPr>
            <a:picLocks noChangeAspect="1"/>
          </p:cNvPicPr>
          <p:nvPr/>
        </p:nvPicPr>
        <p:blipFill rotWithShape="1">
          <a:blip r:embed="rId7"/>
          <a:srcRect l="22297" t="16835" r="25011" b="26586"/>
          <a:stretch/>
        </p:blipFill>
        <p:spPr>
          <a:xfrm>
            <a:off x="6200960" y="1432205"/>
            <a:ext cx="273050" cy="279400"/>
          </a:xfrm>
          <a:prstGeom prst="rect">
            <a:avLst/>
          </a:prstGeom>
        </p:spPr>
      </p:pic>
      <p:sp>
        <p:nvSpPr>
          <p:cNvPr id="12" name="矩形 11"/>
          <p:cNvSpPr/>
          <p:nvPr/>
        </p:nvSpPr>
        <p:spPr>
          <a:xfrm>
            <a:off x="3663885" y="2500764"/>
            <a:ext cx="598553" cy="15076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4865357" y="1012031"/>
            <a:ext cx="928224" cy="16708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矩形 19"/>
          <p:cNvSpPr/>
          <p:nvPr/>
        </p:nvSpPr>
        <p:spPr>
          <a:xfrm>
            <a:off x="3681045" y="3406549"/>
            <a:ext cx="370680" cy="12408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2" name="图片 21"/>
          <p:cNvPicPr>
            <a:picLocks noChangeAspect="1"/>
          </p:cNvPicPr>
          <p:nvPr/>
        </p:nvPicPr>
        <p:blipFill>
          <a:blip r:embed="rId8"/>
          <a:stretch>
            <a:fillRect/>
          </a:stretch>
        </p:blipFill>
        <p:spPr>
          <a:xfrm>
            <a:off x="3929858" y="3231300"/>
            <a:ext cx="518205" cy="499915"/>
          </a:xfrm>
          <a:prstGeom prst="rect">
            <a:avLst/>
          </a:prstGeom>
        </p:spPr>
      </p:pic>
      <p:sp>
        <p:nvSpPr>
          <p:cNvPr id="23" name="矩形 22"/>
          <p:cNvSpPr/>
          <p:nvPr/>
        </p:nvSpPr>
        <p:spPr>
          <a:xfrm>
            <a:off x="4422964" y="3156905"/>
            <a:ext cx="135618" cy="14879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4" name="图片 23"/>
          <p:cNvPicPr>
            <a:picLocks noChangeAspect="1"/>
          </p:cNvPicPr>
          <p:nvPr/>
        </p:nvPicPr>
        <p:blipFill>
          <a:blip r:embed="rId9"/>
          <a:stretch>
            <a:fillRect/>
          </a:stretch>
        </p:blipFill>
        <p:spPr>
          <a:xfrm>
            <a:off x="4041435" y="2906634"/>
            <a:ext cx="518205" cy="499915"/>
          </a:xfrm>
          <a:prstGeom prst="rect">
            <a:avLst/>
          </a:prstGeom>
        </p:spPr>
      </p:pic>
      <p:pic>
        <p:nvPicPr>
          <p:cNvPr id="4" name="图片 3"/>
          <p:cNvPicPr>
            <a:picLocks noChangeAspect="1"/>
          </p:cNvPicPr>
          <p:nvPr/>
        </p:nvPicPr>
        <p:blipFill>
          <a:blip r:embed="rId10"/>
          <a:stretch>
            <a:fillRect/>
          </a:stretch>
        </p:blipFill>
        <p:spPr>
          <a:xfrm>
            <a:off x="6474010" y="961034"/>
            <a:ext cx="2444833" cy="2093207"/>
          </a:xfrm>
          <a:prstGeom prst="rect">
            <a:avLst/>
          </a:prstGeom>
          <a:ln>
            <a:solidFill>
              <a:schemeClr val="accent1"/>
            </a:solidFill>
          </a:ln>
        </p:spPr>
      </p:pic>
      <p:sp>
        <p:nvSpPr>
          <p:cNvPr id="13" name="矩形 12"/>
          <p:cNvSpPr/>
          <p:nvPr/>
        </p:nvSpPr>
        <p:spPr>
          <a:xfrm>
            <a:off x="6474010" y="1492340"/>
            <a:ext cx="1500075" cy="33169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8314773" y="2883111"/>
            <a:ext cx="283921" cy="17113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1" name="图片 10"/>
          <p:cNvPicPr>
            <a:picLocks noChangeAspect="1"/>
          </p:cNvPicPr>
          <p:nvPr/>
        </p:nvPicPr>
        <p:blipFill rotWithShape="1">
          <a:blip r:embed="rId11"/>
          <a:srcRect l="24390" t="23227" r="25369" b="26623"/>
          <a:stretch/>
        </p:blipFill>
        <p:spPr>
          <a:xfrm>
            <a:off x="8054424" y="2844851"/>
            <a:ext cx="260349" cy="247650"/>
          </a:xfrm>
          <a:prstGeom prst="rect">
            <a:avLst/>
          </a:prstGeom>
        </p:spPr>
      </p:pic>
      <p:sp>
        <p:nvSpPr>
          <p:cNvPr id="25" name="矩形 24"/>
          <p:cNvSpPr/>
          <p:nvPr/>
        </p:nvSpPr>
        <p:spPr>
          <a:xfrm>
            <a:off x="5091477" y="3927249"/>
            <a:ext cx="137748" cy="12408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6" name="矩形 25"/>
          <p:cNvSpPr/>
          <p:nvPr/>
        </p:nvSpPr>
        <p:spPr>
          <a:xfrm>
            <a:off x="5439977" y="4346621"/>
            <a:ext cx="158342" cy="12408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7" name="矩形 26"/>
          <p:cNvSpPr/>
          <p:nvPr/>
        </p:nvSpPr>
        <p:spPr>
          <a:xfrm>
            <a:off x="7500551" y="4684842"/>
            <a:ext cx="233723" cy="14750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8" name="图片 27"/>
          <p:cNvPicPr>
            <a:picLocks noChangeAspect="1"/>
          </p:cNvPicPr>
          <p:nvPr/>
        </p:nvPicPr>
        <p:blipFill>
          <a:blip r:embed="rId12"/>
          <a:stretch>
            <a:fillRect/>
          </a:stretch>
        </p:blipFill>
        <p:spPr>
          <a:xfrm>
            <a:off x="4696876" y="3731215"/>
            <a:ext cx="518205" cy="499915"/>
          </a:xfrm>
          <a:prstGeom prst="rect">
            <a:avLst/>
          </a:prstGeom>
        </p:spPr>
      </p:pic>
      <p:pic>
        <p:nvPicPr>
          <p:cNvPr id="29" name="图片 28"/>
          <p:cNvPicPr>
            <a:picLocks noChangeAspect="1"/>
          </p:cNvPicPr>
          <p:nvPr/>
        </p:nvPicPr>
        <p:blipFill rotWithShape="1">
          <a:blip r:embed="rId13"/>
          <a:srcRect l="26286" t="17380" r="27149" b="23468"/>
          <a:stretch/>
        </p:blipFill>
        <p:spPr>
          <a:xfrm>
            <a:off x="5160351" y="4262612"/>
            <a:ext cx="241301" cy="292100"/>
          </a:xfrm>
          <a:prstGeom prst="rect">
            <a:avLst/>
          </a:prstGeom>
        </p:spPr>
      </p:pic>
      <p:pic>
        <p:nvPicPr>
          <p:cNvPr id="30" name="图片 29"/>
          <p:cNvPicPr>
            <a:picLocks noChangeAspect="1"/>
          </p:cNvPicPr>
          <p:nvPr/>
        </p:nvPicPr>
        <p:blipFill>
          <a:blip r:embed="rId14"/>
          <a:stretch>
            <a:fillRect/>
          </a:stretch>
        </p:blipFill>
        <p:spPr>
          <a:xfrm>
            <a:off x="7119222" y="4503043"/>
            <a:ext cx="518205" cy="493819"/>
          </a:xfrm>
          <a:prstGeom prst="rect">
            <a:avLst/>
          </a:prstGeom>
        </p:spPr>
      </p:pic>
    </p:spTree>
    <p:extLst>
      <p:ext uri="{BB962C8B-B14F-4D97-AF65-F5344CB8AC3E}">
        <p14:creationId xmlns:p14="http://schemas.microsoft.com/office/powerpoint/2010/main" val="1670880005"/>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0"/>
          </p:nvPr>
        </p:nvSpPr>
        <p:spPr>
          <a:xfrm>
            <a:off x="1489246" y="1410664"/>
            <a:ext cx="360000" cy="360000"/>
          </a:xfrm>
        </p:spPr>
        <p:txBody>
          <a:bodyPr>
            <a:normAutofit/>
          </a:bodyPr>
          <a:lstStyle/>
          <a:p>
            <a:r>
              <a:rPr lang="en-US" sz="1800" dirty="0"/>
              <a:t>2</a:t>
            </a:r>
          </a:p>
        </p:txBody>
      </p:sp>
      <p:sp>
        <p:nvSpPr>
          <p:cNvPr id="24" name="Text Placeholder 23"/>
          <p:cNvSpPr>
            <a:spLocks noGrp="1"/>
          </p:cNvSpPr>
          <p:nvPr>
            <p:ph type="body" sz="quarter" idx="12"/>
          </p:nvPr>
        </p:nvSpPr>
        <p:spPr>
          <a:xfrm>
            <a:off x="1489246" y="2565810"/>
            <a:ext cx="360000" cy="360000"/>
          </a:xfrm>
        </p:spPr>
        <p:txBody>
          <a:bodyPr>
            <a:normAutofit/>
          </a:bodyPr>
          <a:lstStyle/>
          <a:p>
            <a:r>
              <a:rPr lang="en-US" sz="1800" dirty="0"/>
              <a:t>3</a:t>
            </a:r>
          </a:p>
        </p:txBody>
      </p:sp>
      <p:sp>
        <p:nvSpPr>
          <p:cNvPr id="21" name="Title 20"/>
          <p:cNvSpPr>
            <a:spLocks noGrp="1"/>
          </p:cNvSpPr>
          <p:nvPr>
            <p:ph type="title"/>
          </p:nvPr>
        </p:nvSpPr>
        <p:spPr>
          <a:xfrm>
            <a:off x="118392" y="52035"/>
            <a:ext cx="7884654" cy="374073"/>
          </a:xfrm>
        </p:spPr>
        <p:txBody>
          <a:bodyPr/>
          <a:lstStyle/>
          <a:p>
            <a:r>
              <a:rPr lang="en-US" dirty="0" smtClean="0"/>
              <a:t>CONTENTS</a:t>
            </a:r>
            <a:endParaRPr lang="en-US" dirty="0"/>
          </a:p>
        </p:txBody>
      </p:sp>
      <p:sp>
        <p:nvSpPr>
          <p:cNvPr id="10" name="Text Placeholder 22"/>
          <p:cNvSpPr>
            <a:spLocks noGrp="1"/>
          </p:cNvSpPr>
          <p:nvPr>
            <p:ph type="body" sz="quarter" idx="11"/>
          </p:nvPr>
        </p:nvSpPr>
        <p:spPr>
          <a:xfrm>
            <a:off x="2093831" y="1410664"/>
            <a:ext cx="4274739" cy="360000"/>
          </a:xfrm>
          <a:solidFill>
            <a:schemeClr val="bg1"/>
          </a:solidFill>
        </p:spPr>
        <p:txBody>
          <a:bodyPr vert="horz" lIns="288000" tIns="36000" rIns="72000" bIns="36000" rtlCol="0" anchor="ctr">
            <a:normAutofit/>
          </a:bodyPr>
          <a:lstStyle/>
          <a:p>
            <a:r>
              <a:rPr lang="zh-CN" altLang="en-US" sz="1800" dirty="0" smtClean="0">
                <a:solidFill>
                  <a:srgbClr val="005386"/>
                </a:solidFill>
              </a:rPr>
              <a:t>计划二次分解</a:t>
            </a:r>
            <a:endParaRPr lang="zh-CN" altLang="en-US" sz="1800" dirty="0">
              <a:solidFill>
                <a:srgbClr val="005386"/>
              </a:solidFill>
            </a:endParaRPr>
          </a:p>
        </p:txBody>
      </p:sp>
      <p:sp>
        <p:nvSpPr>
          <p:cNvPr id="11" name="Text Placeholder 30"/>
          <p:cNvSpPr>
            <a:spLocks noGrp="1"/>
          </p:cNvSpPr>
          <p:nvPr>
            <p:ph type="body" sz="quarter" idx="19"/>
          </p:nvPr>
        </p:nvSpPr>
        <p:spPr>
          <a:xfrm>
            <a:off x="2093831" y="2579307"/>
            <a:ext cx="4992769" cy="360000"/>
          </a:xfrm>
          <a:noFill/>
        </p:spPr>
        <p:txBody>
          <a:bodyPr vert="horz" lIns="288000" tIns="36000" rIns="72000" bIns="36000" rtlCol="0" anchor="ctr">
            <a:normAutofit/>
          </a:bodyPr>
          <a:lstStyle/>
          <a:p>
            <a:r>
              <a:rPr lang="zh-CN" altLang="en-US" sz="1800" dirty="0" smtClean="0"/>
              <a:t>计划执行</a:t>
            </a:r>
            <a:endParaRPr lang="en-US" altLang="zh-CN" sz="1800" dirty="0" smtClean="0"/>
          </a:p>
        </p:txBody>
      </p:sp>
      <p:sp>
        <p:nvSpPr>
          <p:cNvPr id="15" name="Text Placeholder 30"/>
          <p:cNvSpPr>
            <a:spLocks noGrp="1"/>
          </p:cNvSpPr>
          <p:nvPr>
            <p:ph type="body" sz="quarter" idx="19"/>
          </p:nvPr>
        </p:nvSpPr>
        <p:spPr>
          <a:xfrm>
            <a:off x="2093831" y="2966077"/>
            <a:ext cx="4937407" cy="1582394"/>
          </a:xfrm>
          <a:noFill/>
        </p:spPr>
        <p:txBody>
          <a:bodyPr vert="horz" lIns="288000" tIns="36000" rIns="72000" bIns="36000" rtlCol="0" anchor="ctr">
            <a:normAutofit/>
          </a:bodyPr>
          <a:lstStyle/>
          <a:p>
            <a:r>
              <a:rPr lang="en-US" altLang="zh-CN" sz="1200" dirty="0" smtClean="0">
                <a:solidFill>
                  <a:schemeClr val="bg1">
                    <a:lumMod val="50000"/>
                  </a:schemeClr>
                </a:solidFill>
              </a:rPr>
              <a:t>3.1 </a:t>
            </a:r>
            <a:r>
              <a:rPr lang="zh-CN" altLang="en-US" sz="1200" dirty="0" smtClean="0">
                <a:solidFill>
                  <a:schemeClr val="bg1">
                    <a:lumMod val="50000"/>
                  </a:schemeClr>
                </a:solidFill>
              </a:rPr>
              <a:t>项目管理</a:t>
            </a:r>
            <a:r>
              <a:rPr lang="en-US" altLang="zh-CN" sz="1200" dirty="0" smtClean="0">
                <a:solidFill>
                  <a:schemeClr val="bg1">
                    <a:lumMod val="50000"/>
                  </a:schemeClr>
                </a:solidFill>
              </a:rPr>
              <a:t>-</a:t>
            </a:r>
            <a:r>
              <a:rPr lang="zh-CN" altLang="en-US" sz="1200" dirty="0" smtClean="0">
                <a:solidFill>
                  <a:schemeClr val="bg1">
                    <a:lumMod val="50000"/>
                  </a:schemeClr>
                </a:solidFill>
              </a:rPr>
              <a:t>项目任务</a:t>
            </a:r>
            <a:r>
              <a:rPr lang="en-US" altLang="zh-CN" sz="1200" dirty="0" smtClean="0">
                <a:solidFill>
                  <a:schemeClr val="bg1">
                    <a:lumMod val="50000"/>
                  </a:schemeClr>
                </a:solidFill>
              </a:rPr>
              <a:t>-</a:t>
            </a:r>
            <a:r>
              <a:rPr lang="zh-CN" altLang="en-US" sz="1200" dirty="0" smtClean="0">
                <a:solidFill>
                  <a:schemeClr val="bg1">
                    <a:lumMod val="50000"/>
                  </a:schemeClr>
                </a:solidFill>
              </a:rPr>
              <a:t>我的任务</a:t>
            </a:r>
            <a:endParaRPr lang="en-US" altLang="zh-CN" sz="1200" dirty="0" smtClean="0">
              <a:solidFill>
                <a:schemeClr val="bg1">
                  <a:lumMod val="50000"/>
                </a:schemeClr>
              </a:solidFill>
            </a:endParaRPr>
          </a:p>
          <a:p>
            <a:r>
              <a:rPr lang="en-US" altLang="zh-CN" sz="1200" dirty="0" smtClean="0">
                <a:solidFill>
                  <a:schemeClr val="bg1">
                    <a:lumMod val="50000"/>
                  </a:schemeClr>
                </a:solidFill>
              </a:rPr>
              <a:t>3.2 </a:t>
            </a:r>
            <a:r>
              <a:rPr lang="zh-CN" altLang="en-US" sz="1200" dirty="0" smtClean="0">
                <a:solidFill>
                  <a:schemeClr val="bg1">
                    <a:lumMod val="50000"/>
                  </a:schemeClr>
                </a:solidFill>
              </a:rPr>
              <a:t>项目管理</a:t>
            </a:r>
            <a:r>
              <a:rPr lang="en-US" altLang="zh-CN" sz="1200" dirty="0" smtClean="0">
                <a:solidFill>
                  <a:schemeClr val="bg1">
                    <a:lumMod val="50000"/>
                  </a:schemeClr>
                </a:solidFill>
              </a:rPr>
              <a:t>-</a:t>
            </a:r>
            <a:r>
              <a:rPr lang="zh-CN" altLang="en-US" sz="1200" dirty="0" smtClean="0">
                <a:solidFill>
                  <a:schemeClr val="bg1">
                    <a:lumMod val="50000"/>
                  </a:schemeClr>
                </a:solidFill>
              </a:rPr>
              <a:t>流程任务</a:t>
            </a:r>
            <a:endParaRPr lang="en-US" altLang="zh-CN" sz="1200" dirty="0" smtClean="0">
              <a:solidFill>
                <a:schemeClr val="bg1">
                  <a:lumMod val="50000"/>
                </a:schemeClr>
              </a:solidFill>
            </a:endParaRPr>
          </a:p>
          <a:p>
            <a:r>
              <a:rPr lang="en-US" altLang="zh-CN" sz="1200" dirty="0" smtClean="0">
                <a:solidFill>
                  <a:schemeClr val="bg1">
                    <a:lumMod val="50000"/>
                  </a:schemeClr>
                </a:solidFill>
              </a:rPr>
              <a:t>3.3 </a:t>
            </a:r>
            <a:r>
              <a:rPr lang="zh-CN" altLang="en-US" sz="1200" dirty="0" smtClean="0">
                <a:solidFill>
                  <a:schemeClr val="bg1">
                    <a:lumMod val="50000"/>
                  </a:schemeClr>
                </a:solidFill>
              </a:rPr>
              <a:t>项目任务添加交付物</a:t>
            </a:r>
            <a:r>
              <a:rPr lang="en-US" altLang="zh-CN" sz="1200" dirty="0" smtClean="0">
                <a:solidFill>
                  <a:schemeClr val="bg1">
                    <a:lumMod val="50000"/>
                  </a:schemeClr>
                </a:solidFill>
              </a:rPr>
              <a:t>(</a:t>
            </a:r>
            <a:r>
              <a:rPr lang="zh-CN" altLang="en-US" sz="1200" dirty="0" smtClean="0">
                <a:solidFill>
                  <a:schemeClr val="bg1">
                    <a:lumMod val="50000"/>
                  </a:schemeClr>
                </a:solidFill>
              </a:rPr>
              <a:t>含发起交付物审批流程</a:t>
            </a:r>
            <a:r>
              <a:rPr lang="en-US" altLang="zh-CN" sz="1200" dirty="0" smtClean="0">
                <a:solidFill>
                  <a:schemeClr val="bg1">
                    <a:lumMod val="50000"/>
                  </a:schemeClr>
                </a:solidFill>
              </a:rPr>
              <a:t>)</a:t>
            </a:r>
            <a:r>
              <a:rPr lang="zh-CN" altLang="en-US" sz="1200" dirty="0" smtClean="0">
                <a:solidFill>
                  <a:schemeClr val="bg1">
                    <a:lumMod val="50000"/>
                  </a:schemeClr>
                </a:solidFill>
              </a:rPr>
              <a:t>，完成任务</a:t>
            </a:r>
            <a:endParaRPr lang="en-US" altLang="zh-CN" sz="1200" dirty="0" smtClean="0">
              <a:solidFill>
                <a:schemeClr val="bg1">
                  <a:lumMod val="50000"/>
                </a:schemeClr>
              </a:solidFill>
            </a:endParaRPr>
          </a:p>
          <a:p>
            <a:r>
              <a:rPr lang="en-US" altLang="zh-CN" sz="1200" dirty="0" smtClean="0">
                <a:solidFill>
                  <a:schemeClr val="bg1">
                    <a:lumMod val="50000"/>
                  </a:schemeClr>
                </a:solidFill>
              </a:rPr>
              <a:t>3.4 </a:t>
            </a:r>
            <a:r>
              <a:rPr lang="zh-CN" altLang="en-US" sz="1200" dirty="0" smtClean="0">
                <a:solidFill>
                  <a:schemeClr val="bg1">
                    <a:lumMod val="50000"/>
                  </a:schemeClr>
                </a:solidFill>
              </a:rPr>
              <a:t>发起项目计划变更单</a:t>
            </a:r>
            <a:endParaRPr lang="en-US" altLang="zh-CN" sz="1200" dirty="0" smtClean="0">
              <a:solidFill>
                <a:schemeClr val="bg1">
                  <a:lumMod val="50000"/>
                </a:schemeClr>
              </a:solidFill>
            </a:endParaRPr>
          </a:p>
          <a:p>
            <a:r>
              <a:rPr lang="en-US" altLang="zh-CN" sz="1200" dirty="0" smtClean="0">
                <a:solidFill>
                  <a:schemeClr val="bg1">
                    <a:lumMod val="50000"/>
                  </a:schemeClr>
                </a:solidFill>
              </a:rPr>
              <a:t>3.5 </a:t>
            </a:r>
            <a:r>
              <a:rPr lang="zh-CN" altLang="en-US" sz="1200" dirty="0" smtClean="0">
                <a:solidFill>
                  <a:schemeClr val="bg1">
                    <a:lumMod val="50000"/>
                  </a:schemeClr>
                </a:solidFill>
              </a:rPr>
              <a:t>会议中提交交付物</a:t>
            </a:r>
            <a:endParaRPr lang="en-US" altLang="zh-CN" sz="1200" dirty="0" smtClean="0">
              <a:solidFill>
                <a:schemeClr val="bg1">
                  <a:lumMod val="50000"/>
                </a:schemeClr>
              </a:solidFill>
            </a:endParaRPr>
          </a:p>
          <a:p>
            <a:r>
              <a:rPr lang="en-US" altLang="zh-CN" sz="1200" dirty="0" smtClean="0">
                <a:solidFill>
                  <a:schemeClr val="bg1">
                    <a:lumMod val="50000"/>
                  </a:schemeClr>
                </a:solidFill>
              </a:rPr>
              <a:t>3.6 </a:t>
            </a:r>
            <a:r>
              <a:rPr lang="zh-CN" altLang="en-US" sz="1200" dirty="0" smtClean="0">
                <a:solidFill>
                  <a:schemeClr val="bg1">
                    <a:lumMod val="50000"/>
                  </a:schemeClr>
                </a:solidFill>
              </a:rPr>
              <a:t>项目管理</a:t>
            </a:r>
            <a:r>
              <a:rPr lang="en-US" altLang="zh-CN" sz="1200" dirty="0">
                <a:solidFill>
                  <a:schemeClr val="bg1">
                    <a:lumMod val="50000"/>
                  </a:schemeClr>
                </a:solidFill>
              </a:rPr>
              <a:t>-</a:t>
            </a:r>
            <a:r>
              <a:rPr lang="zh-CN" altLang="en-US" sz="1200" dirty="0" smtClean="0">
                <a:solidFill>
                  <a:schemeClr val="bg1">
                    <a:lumMod val="50000"/>
                  </a:schemeClr>
                </a:solidFill>
              </a:rPr>
              <a:t>问题</a:t>
            </a:r>
            <a:r>
              <a:rPr lang="zh-CN" altLang="en-US" sz="1200" dirty="0">
                <a:solidFill>
                  <a:schemeClr val="bg1">
                    <a:lumMod val="50000"/>
                  </a:schemeClr>
                </a:solidFill>
              </a:rPr>
              <a:t>：我提出的问题，我对策的问题，待评定的问题</a:t>
            </a:r>
            <a:endParaRPr lang="en-US" altLang="zh-CN" sz="1200" dirty="0">
              <a:solidFill>
                <a:schemeClr val="bg1">
                  <a:lumMod val="50000"/>
                </a:schemeClr>
              </a:solidFill>
            </a:endParaRPr>
          </a:p>
          <a:p>
            <a:r>
              <a:rPr lang="en-US" altLang="zh-CN" sz="1200" dirty="0" smtClean="0">
                <a:solidFill>
                  <a:schemeClr val="bg1">
                    <a:lumMod val="50000"/>
                  </a:schemeClr>
                </a:solidFill>
              </a:rPr>
              <a:t>3.7 </a:t>
            </a:r>
            <a:r>
              <a:rPr lang="zh-CN" altLang="en-US" sz="1200" dirty="0" smtClean="0">
                <a:solidFill>
                  <a:schemeClr val="bg1">
                    <a:lumMod val="50000"/>
                  </a:schemeClr>
                </a:solidFill>
              </a:rPr>
              <a:t>项目</a:t>
            </a:r>
            <a:r>
              <a:rPr lang="en-US" altLang="zh-CN" sz="1200" dirty="0" smtClean="0">
                <a:solidFill>
                  <a:schemeClr val="bg1">
                    <a:lumMod val="50000"/>
                  </a:schemeClr>
                </a:solidFill>
              </a:rPr>
              <a:t>-</a:t>
            </a:r>
            <a:r>
              <a:rPr lang="zh-CN" altLang="en-US" sz="1200" dirty="0" smtClean="0">
                <a:solidFill>
                  <a:schemeClr val="bg1">
                    <a:lumMod val="50000"/>
                  </a:schemeClr>
                </a:solidFill>
              </a:rPr>
              <a:t>问题 的维护</a:t>
            </a:r>
            <a:endParaRPr lang="en-US" altLang="zh-CN" sz="1200" dirty="0" smtClean="0">
              <a:solidFill>
                <a:schemeClr val="bg1">
                  <a:lumMod val="50000"/>
                </a:schemeClr>
              </a:solidFill>
            </a:endParaRPr>
          </a:p>
          <a:p>
            <a:r>
              <a:rPr lang="en-US" altLang="zh-CN" sz="1200" dirty="0" smtClean="0">
                <a:solidFill>
                  <a:schemeClr val="bg1">
                    <a:lumMod val="50000"/>
                  </a:schemeClr>
                </a:solidFill>
              </a:rPr>
              <a:t>3.8 </a:t>
            </a:r>
            <a:r>
              <a:rPr lang="zh-CN" altLang="en-US" sz="1200" dirty="0" smtClean="0">
                <a:solidFill>
                  <a:schemeClr val="bg1">
                    <a:lumMod val="50000"/>
                  </a:schemeClr>
                </a:solidFill>
              </a:rPr>
              <a:t>查看投资和费用申请，发起投资调整单</a:t>
            </a:r>
            <a:endParaRPr lang="en-US" altLang="zh-CN" sz="1200" dirty="0">
              <a:solidFill>
                <a:schemeClr val="bg1">
                  <a:lumMod val="50000"/>
                </a:schemeClr>
              </a:solidFill>
            </a:endParaRPr>
          </a:p>
        </p:txBody>
      </p:sp>
      <p:sp>
        <p:nvSpPr>
          <p:cNvPr id="17" name="Text Placeholder 30"/>
          <p:cNvSpPr>
            <a:spLocks noGrp="1"/>
          </p:cNvSpPr>
          <p:nvPr>
            <p:ph type="body" sz="quarter" idx="19"/>
          </p:nvPr>
        </p:nvSpPr>
        <p:spPr>
          <a:xfrm>
            <a:off x="2093831" y="1778861"/>
            <a:ext cx="4512864" cy="807997"/>
          </a:xfrm>
          <a:noFill/>
        </p:spPr>
        <p:txBody>
          <a:bodyPr vert="horz" lIns="288000" tIns="36000" rIns="72000" bIns="36000" rtlCol="0" anchor="ctr">
            <a:noAutofit/>
          </a:bodyPr>
          <a:lstStyle/>
          <a:p>
            <a:pPr>
              <a:lnSpc>
                <a:spcPct val="120000"/>
              </a:lnSpc>
            </a:pPr>
            <a:r>
              <a:rPr lang="en-US" altLang="zh-CN" sz="1200" dirty="0">
                <a:solidFill>
                  <a:schemeClr val="bg1">
                    <a:lumMod val="50000"/>
                  </a:schemeClr>
                </a:solidFill>
              </a:rPr>
              <a:t>2</a:t>
            </a:r>
            <a:r>
              <a:rPr lang="en-US" altLang="zh-CN" sz="1200" dirty="0" smtClean="0">
                <a:solidFill>
                  <a:schemeClr val="bg1">
                    <a:lumMod val="50000"/>
                  </a:schemeClr>
                </a:solidFill>
              </a:rPr>
              <a:t>.1 </a:t>
            </a:r>
            <a:r>
              <a:rPr lang="zh-CN" altLang="en-US" sz="1200" dirty="0" smtClean="0">
                <a:solidFill>
                  <a:schemeClr val="bg1">
                    <a:lumMod val="50000"/>
                  </a:schemeClr>
                </a:solidFill>
              </a:rPr>
              <a:t>项目管理</a:t>
            </a:r>
            <a:r>
              <a:rPr lang="en-US" altLang="zh-CN" sz="1200" dirty="0" smtClean="0">
                <a:solidFill>
                  <a:schemeClr val="bg1">
                    <a:lumMod val="50000"/>
                  </a:schemeClr>
                </a:solidFill>
              </a:rPr>
              <a:t>-</a:t>
            </a:r>
            <a:r>
              <a:rPr lang="zh-CN" altLang="en-US" sz="1200" dirty="0" smtClean="0">
                <a:solidFill>
                  <a:schemeClr val="bg1">
                    <a:lumMod val="50000"/>
                  </a:schemeClr>
                </a:solidFill>
              </a:rPr>
              <a:t>项目任务</a:t>
            </a:r>
            <a:r>
              <a:rPr lang="en-US" altLang="zh-CN" sz="1200" dirty="0" smtClean="0">
                <a:solidFill>
                  <a:schemeClr val="bg1">
                    <a:lumMod val="50000"/>
                  </a:schemeClr>
                </a:solidFill>
              </a:rPr>
              <a:t>-</a:t>
            </a:r>
            <a:r>
              <a:rPr lang="zh-CN" altLang="en-US" sz="1200" dirty="0" smtClean="0">
                <a:solidFill>
                  <a:schemeClr val="bg1">
                    <a:lumMod val="50000"/>
                  </a:schemeClr>
                </a:solidFill>
              </a:rPr>
              <a:t>计划分解</a:t>
            </a:r>
            <a:endParaRPr lang="en-US" altLang="zh-CN" sz="1200" dirty="0" smtClean="0">
              <a:solidFill>
                <a:schemeClr val="bg1">
                  <a:lumMod val="50000"/>
                </a:schemeClr>
              </a:solidFill>
            </a:endParaRPr>
          </a:p>
          <a:p>
            <a:pPr>
              <a:lnSpc>
                <a:spcPct val="120000"/>
              </a:lnSpc>
            </a:pPr>
            <a:r>
              <a:rPr lang="en-US" altLang="zh-CN" sz="1200" dirty="0">
                <a:solidFill>
                  <a:schemeClr val="bg1">
                    <a:lumMod val="50000"/>
                  </a:schemeClr>
                </a:solidFill>
              </a:rPr>
              <a:t>2</a:t>
            </a:r>
            <a:r>
              <a:rPr lang="en-US" altLang="zh-CN" sz="1200" dirty="0" smtClean="0">
                <a:solidFill>
                  <a:schemeClr val="bg1">
                    <a:lumMod val="50000"/>
                  </a:schemeClr>
                </a:solidFill>
              </a:rPr>
              <a:t>.2 </a:t>
            </a:r>
            <a:r>
              <a:rPr lang="zh-CN" altLang="en-US" sz="1200" dirty="0" smtClean="0">
                <a:solidFill>
                  <a:schemeClr val="bg1">
                    <a:lumMod val="50000"/>
                  </a:schemeClr>
                </a:solidFill>
              </a:rPr>
              <a:t>项目任务创建子任务，设定任务名称、计划日期等</a:t>
            </a:r>
            <a:endParaRPr lang="zh-CN" altLang="en-US" sz="1200" dirty="0">
              <a:solidFill>
                <a:schemeClr val="bg1">
                  <a:lumMod val="50000"/>
                </a:schemeClr>
              </a:solidFill>
            </a:endParaRPr>
          </a:p>
          <a:p>
            <a:pPr>
              <a:lnSpc>
                <a:spcPct val="120000"/>
              </a:lnSpc>
            </a:pPr>
            <a:r>
              <a:rPr lang="en-US" altLang="zh-CN" sz="1200" dirty="0">
                <a:solidFill>
                  <a:schemeClr val="bg1">
                    <a:lumMod val="50000"/>
                  </a:schemeClr>
                </a:solidFill>
              </a:rPr>
              <a:t>2.3 </a:t>
            </a:r>
            <a:r>
              <a:rPr lang="zh-CN" altLang="en-US" sz="1200" dirty="0">
                <a:solidFill>
                  <a:schemeClr val="bg1">
                    <a:lumMod val="50000"/>
                  </a:schemeClr>
                </a:solidFill>
              </a:rPr>
              <a:t>项目任务子任务指定负责人和复核人，提交给项目管理员</a:t>
            </a:r>
            <a:endParaRPr lang="en-US" altLang="zh-CN" sz="1200" dirty="0">
              <a:solidFill>
                <a:schemeClr val="bg1">
                  <a:lumMod val="50000"/>
                </a:schemeClr>
              </a:solidFill>
            </a:endParaRPr>
          </a:p>
        </p:txBody>
      </p:sp>
      <p:sp>
        <p:nvSpPr>
          <p:cNvPr id="37" name="Text Placeholder 21"/>
          <p:cNvSpPr>
            <a:spLocks noGrp="1"/>
          </p:cNvSpPr>
          <p:nvPr>
            <p:ph type="body" sz="quarter" idx="10"/>
          </p:nvPr>
        </p:nvSpPr>
        <p:spPr>
          <a:xfrm>
            <a:off x="1489246" y="514258"/>
            <a:ext cx="360000" cy="360000"/>
          </a:xfrm>
        </p:spPr>
        <p:txBody>
          <a:bodyPr>
            <a:normAutofit/>
          </a:bodyPr>
          <a:lstStyle/>
          <a:p>
            <a:r>
              <a:rPr lang="en-US" sz="1800" dirty="0" smtClean="0"/>
              <a:t>1</a:t>
            </a:r>
            <a:endParaRPr lang="en-US" sz="1800" dirty="0"/>
          </a:p>
        </p:txBody>
      </p:sp>
      <p:sp>
        <p:nvSpPr>
          <p:cNvPr id="38" name="Text Placeholder 22"/>
          <p:cNvSpPr>
            <a:spLocks noGrp="1"/>
          </p:cNvSpPr>
          <p:nvPr>
            <p:ph type="body" sz="quarter" idx="11"/>
          </p:nvPr>
        </p:nvSpPr>
        <p:spPr>
          <a:xfrm>
            <a:off x="2093831" y="514258"/>
            <a:ext cx="4274739" cy="360000"/>
          </a:xfrm>
          <a:solidFill>
            <a:srgbClr val="005386"/>
          </a:solidFill>
        </p:spPr>
        <p:txBody>
          <a:bodyPr vert="horz" lIns="288000" tIns="36000" rIns="72000" bIns="36000" rtlCol="0" anchor="ctr">
            <a:normAutofit/>
          </a:bodyPr>
          <a:lstStyle/>
          <a:p>
            <a:r>
              <a:rPr lang="zh-CN" altLang="en-US" sz="1800" b="1" dirty="0" smtClean="0"/>
              <a:t>待办任务</a:t>
            </a:r>
            <a:endParaRPr lang="zh-CN" altLang="en-US" sz="1800" b="1" dirty="0"/>
          </a:p>
        </p:txBody>
      </p:sp>
      <p:sp>
        <p:nvSpPr>
          <p:cNvPr id="39" name="Text Placeholder 30"/>
          <p:cNvSpPr>
            <a:spLocks noGrp="1"/>
          </p:cNvSpPr>
          <p:nvPr>
            <p:ph type="body" sz="quarter" idx="19"/>
          </p:nvPr>
        </p:nvSpPr>
        <p:spPr>
          <a:xfrm>
            <a:off x="2093831" y="882455"/>
            <a:ext cx="4937407" cy="524429"/>
          </a:xfrm>
          <a:noFill/>
        </p:spPr>
        <p:txBody>
          <a:bodyPr vert="horz" lIns="288000" tIns="36000" rIns="72000" bIns="36000" rtlCol="0" anchor="ctr">
            <a:noAutofit/>
          </a:bodyPr>
          <a:lstStyle/>
          <a:p>
            <a:pPr>
              <a:lnSpc>
                <a:spcPct val="120000"/>
              </a:lnSpc>
            </a:pPr>
            <a:r>
              <a:rPr lang="en-US" altLang="zh-CN" sz="1200" dirty="0"/>
              <a:t>1.1 </a:t>
            </a:r>
            <a:r>
              <a:rPr lang="zh-CN" altLang="en-US" sz="1200" dirty="0" smtClean="0"/>
              <a:t>首页看板</a:t>
            </a:r>
            <a:endParaRPr lang="en-US" altLang="zh-CN" sz="1200" dirty="0" smtClean="0"/>
          </a:p>
          <a:p>
            <a:pPr>
              <a:lnSpc>
                <a:spcPct val="120000"/>
              </a:lnSpc>
            </a:pPr>
            <a:r>
              <a:rPr lang="en-US" altLang="zh-CN" sz="1200" dirty="0" smtClean="0"/>
              <a:t>1.2 </a:t>
            </a:r>
            <a:r>
              <a:rPr lang="zh-CN" altLang="en-US" sz="1200" dirty="0" smtClean="0"/>
              <a:t>工作日历</a:t>
            </a:r>
            <a:endParaRPr lang="en-US" altLang="zh-CN" sz="1200" dirty="0" smtClean="0"/>
          </a:p>
        </p:txBody>
      </p:sp>
    </p:spTree>
    <p:extLst>
      <p:ext uri="{BB962C8B-B14F-4D97-AF65-F5344CB8AC3E}">
        <p14:creationId xmlns:p14="http://schemas.microsoft.com/office/powerpoint/2010/main" val="929851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878846" y="2327853"/>
            <a:ext cx="3254813" cy="2759156"/>
          </a:xfrm>
          <a:prstGeom prst="rect">
            <a:avLst/>
          </a:prstGeom>
        </p:spPr>
      </p:pic>
      <p:sp>
        <p:nvSpPr>
          <p:cNvPr id="8" name="文本框 7"/>
          <p:cNvSpPr txBox="1"/>
          <p:nvPr/>
        </p:nvSpPr>
        <p:spPr>
          <a:xfrm>
            <a:off x="358137" y="609538"/>
            <a:ext cx="3424181" cy="3861166"/>
          </a:xfrm>
          <a:prstGeom prst="rect">
            <a:avLst/>
          </a:prstGeom>
          <a:solidFill>
            <a:schemeClr val="bg1"/>
          </a:solidFill>
          <a:ln>
            <a:solidFill>
              <a:srgbClr val="006699"/>
            </a:solidFill>
          </a:ln>
        </p:spPr>
        <p:txBody>
          <a:bodyPr wrap="square" rtlCol="0">
            <a:noAutofit/>
          </a:bodyPr>
          <a:lstStyle/>
          <a:p>
            <a:pPr>
              <a:lnSpc>
                <a:spcPct val="150000"/>
              </a:lnSpc>
            </a:pPr>
            <a:r>
              <a:rPr lang="zh-CN" altLang="en-US" sz="1200" b="1" dirty="0">
                <a:solidFill>
                  <a:srgbClr val="0070C0"/>
                </a:solidFill>
                <a:latin typeface="微软雅黑 Light" panose="020B0502040204020203" pitchFamily="34" charset="-122"/>
                <a:ea typeface="微软雅黑 Light" panose="020B0502040204020203" pitchFamily="34" charset="-122"/>
              </a:rPr>
              <a:t>发起项目计划</a:t>
            </a:r>
            <a:r>
              <a:rPr lang="zh-CN" altLang="en-US" sz="1200" b="1" dirty="0" smtClean="0">
                <a:solidFill>
                  <a:srgbClr val="0070C0"/>
                </a:solidFill>
                <a:latin typeface="微软雅黑 Light" panose="020B0502040204020203" pitchFamily="34" charset="-122"/>
                <a:ea typeface="微软雅黑 Light" panose="020B0502040204020203" pitchFamily="34" charset="-122"/>
              </a:rPr>
              <a:t>变更单流程：</a:t>
            </a:r>
            <a:endParaRPr lang="en-US" altLang="zh-CN" sz="1200" b="1"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在审批界面点击菜单中的“生命周期”；</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点击“指派参与者”；</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点击“添加“；</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点击“搜索”；</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勾选流程节点参与人员；</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点击“提交”；</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点击“完成”；</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查看流程各节点任务的负责人；</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点击“升级”，把生命周期提升至“签核中”，流</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smtClean="0">
                <a:solidFill>
                  <a:srgbClr val="0070C0"/>
                </a:solidFill>
                <a:latin typeface="微软雅黑 Light" panose="020B0502040204020203" pitchFamily="34" charset="-122"/>
                <a:ea typeface="微软雅黑 Light" panose="020B0502040204020203" pitchFamily="34" charset="-122"/>
              </a:rPr>
              <a:t>程自动发起</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4"/>
          <a:stretch>
            <a:fillRect/>
          </a:stretch>
        </p:blipFill>
        <p:spPr>
          <a:xfrm>
            <a:off x="1318413" y="3393299"/>
            <a:ext cx="4420169" cy="1693710"/>
          </a:xfrm>
          <a:prstGeom prst="rect">
            <a:avLst/>
          </a:prstGeom>
        </p:spPr>
      </p:pic>
      <p:pic>
        <p:nvPicPr>
          <p:cNvPr id="2" name="图片 1"/>
          <p:cNvPicPr>
            <a:picLocks noChangeAspect="1"/>
          </p:cNvPicPr>
          <p:nvPr/>
        </p:nvPicPr>
        <p:blipFill>
          <a:blip r:embed="rId5"/>
          <a:stretch>
            <a:fillRect/>
          </a:stretch>
        </p:blipFill>
        <p:spPr>
          <a:xfrm>
            <a:off x="3935912" y="138898"/>
            <a:ext cx="4803146" cy="2526155"/>
          </a:xfrm>
          <a:prstGeom prst="rect">
            <a:avLst/>
          </a:prstGeom>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3.4 </a:t>
            </a:r>
            <a:r>
              <a:rPr lang="zh-CN" altLang="en-US" dirty="0" smtClean="0"/>
              <a:t>发起</a:t>
            </a:r>
            <a:r>
              <a:rPr lang="zh-CN" altLang="en-US" dirty="0"/>
              <a:t>项目计划变更</a:t>
            </a:r>
            <a:r>
              <a:rPr lang="zh-CN" altLang="en-US" dirty="0" smtClean="0"/>
              <a:t>单</a:t>
            </a:r>
            <a:r>
              <a:rPr lang="en-US" altLang="zh-CN" dirty="0" smtClean="0"/>
              <a:t> </a:t>
            </a:r>
            <a:endParaRPr lang="zh-CN" altLang="en-US" dirty="0"/>
          </a:p>
        </p:txBody>
      </p:sp>
      <p:pic>
        <p:nvPicPr>
          <p:cNvPr id="7" name="图片 6"/>
          <p:cNvPicPr>
            <a:picLocks noChangeAspect="1"/>
          </p:cNvPicPr>
          <p:nvPr/>
        </p:nvPicPr>
        <p:blipFill rotWithShape="1">
          <a:blip r:embed="rId6"/>
          <a:srcRect l="26174" t="21615" r="24810" b="26949"/>
          <a:stretch/>
        </p:blipFill>
        <p:spPr>
          <a:xfrm>
            <a:off x="4295964" y="517929"/>
            <a:ext cx="254000" cy="253999"/>
          </a:xfrm>
          <a:prstGeom prst="rect">
            <a:avLst/>
          </a:prstGeom>
        </p:spPr>
      </p:pic>
      <p:pic>
        <p:nvPicPr>
          <p:cNvPr id="9" name="图片 8"/>
          <p:cNvPicPr>
            <a:picLocks noChangeAspect="1"/>
          </p:cNvPicPr>
          <p:nvPr/>
        </p:nvPicPr>
        <p:blipFill rotWithShape="1">
          <a:blip r:embed="rId7"/>
          <a:srcRect l="25280" t="20196" r="25551" b="25978"/>
          <a:stretch/>
        </p:blipFill>
        <p:spPr>
          <a:xfrm>
            <a:off x="5391751" y="1349311"/>
            <a:ext cx="254794" cy="269081"/>
          </a:xfrm>
          <a:prstGeom prst="rect">
            <a:avLst/>
          </a:prstGeom>
        </p:spPr>
      </p:pic>
      <p:pic>
        <p:nvPicPr>
          <p:cNvPr id="10" name="图片 9"/>
          <p:cNvPicPr>
            <a:picLocks noChangeAspect="1"/>
          </p:cNvPicPr>
          <p:nvPr/>
        </p:nvPicPr>
        <p:blipFill rotWithShape="1">
          <a:blip r:embed="rId8"/>
          <a:srcRect l="22297" t="16835" r="25011" b="26586"/>
          <a:stretch/>
        </p:blipFill>
        <p:spPr>
          <a:xfrm>
            <a:off x="7262728" y="2808476"/>
            <a:ext cx="273050" cy="279400"/>
          </a:xfrm>
          <a:prstGeom prst="rect">
            <a:avLst/>
          </a:prstGeom>
        </p:spPr>
      </p:pic>
      <p:sp>
        <p:nvSpPr>
          <p:cNvPr id="12" name="矩形 11"/>
          <p:cNvSpPr/>
          <p:nvPr/>
        </p:nvSpPr>
        <p:spPr>
          <a:xfrm>
            <a:off x="5602408" y="1550860"/>
            <a:ext cx="160218" cy="13506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3937133" y="575888"/>
            <a:ext cx="353880" cy="13372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2" name="图片 21"/>
          <p:cNvPicPr>
            <a:picLocks noChangeAspect="1"/>
          </p:cNvPicPr>
          <p:nvPr/>
        </p:nvPicPr>
        <p:blipFill>
          <a:blip r:embed="rId9"/>
          <a:stretch>
            <a:fillRect/>
          </a:stretch>
        </p:blipFill>
        <p:spPr>
          <a:xfrm>
            <a:off x="2461302" y="4282436"/>
            <a:ext cx="518205" cy="499915"/>
          </a:xfrm>
          <a:prstGeom prst="rect">
            <a:avLst/>
          </a:prstGeom>
        </p:spPr>
      </p:pic>
      <p:pic>
        <p:nvPicPr>
          <p:cNvPr id="24" name="图片 23"/>
          <p:cNvPicPr>
            <a:picLocks noChangeAspect="1"/>
          </p:cNvPicPr>
          <p:nvPr/>
        </p:nvPicPr>
        <p:blipFill>
          <a:blip r:embed="rId10"/>
          <a:stretch>
            <a:fillRect/>
          </a:stretch>
        </p:blipFill>
        <p:spPr>
          <a:xfrm>
            <a:off x="4992383" y="4782351"/>
            <a:ext cx="518205" cy="499915"/>
          </a:xfrm>
          <a:prstGeom prst="rect">
            <a:avLst/>
          </a:prstGeom>
        </p:spPr>
      </p:pic>
      <p:sp>
        <p:nvSpPr>
          <p:cNvPr id="13" name="矩形 12"/>
          <p:cNvSpPr/>
          <p:nvPr/>
        </p:nvSpPr>
        <p:spPr>
          <a:xfrm>
            <a:off x="7546054" y="2902956"/>
            <a:ext cx="312822" cy="23966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2490235" y="3588660"/>
            <a:ext cx="179146" cy="16657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1" name="图片 10"/>
          <p:cNvPicPr>
            <a:picLocks noChangeAspect="1"/>
          </p:cNvPicPr>
          <p:nvPr/>
        </p:nvPicPr>
        <p:blipFill rotWithShape="1">
          <a:blip r:embed="rId11"/>
          <a:srcRect l="24390" t="23227" r="25369" b="26623"/>
          <a:stretch/>
        </p:blipFill>
        <p:spPr>
          <a:xfrm>
            <a:off x="2215742" y="3548121"/>
            <a:ext cx="260349" cy="247650"/>
          </a:xfrm>
          <a:prstGeom prst="rect">
            <a:avLst/>
          </a:prstGeom>
        </p:spPr>
      </p:pic>
      <p:sp>
        <p:nvSpPr>
          <p:cNvPr id="25" name="矩形 24"/>
          <p:cNvSpPr/>
          <p:nvPr/>
        </p:nvSpPr>
        <p:spPr>
          <a:xfrm>
            <a:off x="2860669" y="4346620"/>
            <a:ext cx="1962752" cy="33822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6" name="矩形 25"/>
          <p:cNvSpPr/>
          <p:nvPr/>
        </p:nvSpPr>
        <p:spPr>
          <a:xfrm>
            <a:off x="5391750" y="4925406"/>
            <a:ext cx="346832" cy="18713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7" name="矩形 26"/>
          <p:cNvSpPr/>
          <p:nvPr/>
        </p:nvSpPr>
        <p:spPr>
          <a:xfrm>
            <a:off x="8688001" y="4965036"/>
            <a:ext cx="233723" cy="14750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8" name="图片 27"/>
          <p:cNvPicPr>
            <a:picLocks noChangeAspect="1"/>
          </p:cNvPicPr>
          <p:nvPr/>
        </p:nvPicPr>
        <p:blipFill>
          <a:blip r:embed="rId12"/>
          <a:stretch>
            <a:fillRect/>
          </a:stretch>
        </p:blipFill>
        <p:spPr>
          <a:xfrm>
            <a:off x="8250384" y="4788832"/>
            <a:ext cx="518205" cy="499915"/>
          </a:xfrm>
          <a:prstGeom prst="rect">
            <a:avLst/>
          </a:prstGeom>
        </p:spPr>
      </p:pic>
      <p:pic>
        <p:nvPicPr>
          <p:cNvPr id="29" name="图片 28"/>
          <p:cNvPicPr>
            <a:picLocks noChangeAspect="1"/>
          </p:cNvPicPr>
          <p:nvPr/>
        </p:nvPicPr>
        <p:blipFill rotWithShape="1">
          <a:blip r:embed="rId13"/>
          <a:srcRect l="26286" t="17380" r="27149" b="23468"/>
          <a:stretch/>
        </p:blipFill>
        <p:spPr>
          <a:xfrm>
            <a:off x="4472018" y="1905406"/>
            <a:ext cx="241301" cy="292100"/>
          </a:xfrm>
          <a:prstGeom prst="rect">
            <a:avLst/>
          </a:prstGeom>
        </p:spPr>
      </p:pic>
      <p:pic>
        <p:nvPicPr>
          <p:cNvPr id="30" name="图片 29"/>
          <p:cNvPicPr>
            <a:picLocks noChangeAspect="1"/>
          </p:cNvPicPr>
          <p:nvPr/>
        </p:nvPicPr>
        <p:blipFill rotWithShape="1">
          <a:blip r:embed="rId14"/>
          <a:srcRect l="21898" t="21256" r="24798" b="27630"/>
          <a:stretch/>
        </p:blipFill>
        <p:spPr>
          <a:xfrm>
            <a:off x="4798151" y="684415"/>
            <a:ext cx="276225" cy="252412"/>
          </a:xfrm>
          <a:prstGeom prst="rect">
            <a:avLst/>
          </a:prstGeom>
        </p:spPr>
      </p:pic>
      <p:sp>
        <p:nvSpPr>
          <p:cNvPr id="31" name="矩形 30"/>
          <p:cNvSpPr/>
          <p:nvPr/>
        </p:nvSpPr>
        <p:spPr>
          <a:xfrm>
            <a:off x="4744408" y="1970691"/>
            <a:ext cx="1796886" cy="60102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2" name="矩形 31"/>
          <p:cNvSpPr/>
          <p:nvPr/>
        </p:nvSpPr>
        <p:spPr>
          <a:xfrm>
            <a:off x="5057102" y="720398"/>
            <a:ext cx="162598" cy="17390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248285075"/>
      </p:ext>
    </p:extLst>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58137" y="609538"/>
            <a:ext cx="2673485" cy="3987862"/>
          </a:xfrm>
          <a:prstGeom prst="rect">
            <a:avLst/>
          </a:prstGeom>
          <a:ln>
            <a:solidFill>
              <a:srgbClr val="006699"/>
            </a:solidFill>
          </a:ln>
        </p:spPr>
        <p:txBody>
          <a:bodyPr wrap="square" rtlCol="0">
            <a:noAutofit/>
          </a:bodyPr>
          <a:lstStyle/>
          <a:p>
            <a:pPr>
              <a:lnSpc>
                <a:spcPct val="150000"/>
              </a:lnSpc>
            </a:pPr>
            <a:r>
              <a:rPr lang="zh-CN" altLang="en-US" sz="1400" b="1" dirty="0" smtClean="0">
                <a:solidFill>
                  <a:srgbClr val="0070C0"/>
                </a:solidFill>
                <a:latin typeface="微软雅黑 Light" panose="020B0502040204020203" pitchFamily="34" charset="-122"/>
                <a:ea typeface="微软雅黑 Light" panose="020B0502040204020203" pitchFamily="34" charset="-122"/>
              </a:rPr>
              <a:t>在会议中提交交付物：上载文件</a:t>
            </a:r>
            <a:endParaRPr lang="en-US" altLang="zh-CN" sz="1400" b="1"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b="1" dirty="0" smtClean="0">
                <a:solidFill>
                  <a:srgbClr val="0070C0"/>
                </a:solidFill>
                <a:latin typeface="微软雅黑 Light" panose="020B0502040204020203" pitchFamily="34" charset="-122"/>
                <a:ea typeface="微软雅黑 Light" panose="020B0502040204020203" pitchFamily="34" charset="-122"/>
              </a:rPr>
              <a:t>点击会议菜单中的“附件”；</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b="1" dirty="0" smtClean="0">
                <a:solidFill>
                  <a:srgbClr val="0070C0"/>
                </a:solidFill>
                <a:latin typeface="微软雅黑 Light" panose="020B0502040204020203" pitchFamily="34" charset="-122"/>
                <a:ea typeface="微软雅黑 Light" panose="020B0502040204020203" pitchFamily="34" charset="-122"/>
              </a:rPr>
              <a:t>点击“上载文件”</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b="1" dirty="0" smtClean="0">
                <a:solidFill>
                  <a:srgbClr val="0070C0"/>
                </a:solidFill>
                <a:latin typeface="微软雅黑 Light" panose="020B0502040204020203" pitchFamily="34" charset="-122"/>
                <a:ea typeface="微软雅黑 Light" panose="020B0502040204020203" pitchFamily="34" charset="-122"/>
              </a:rPr>
              <a:t>点击打开文件夹搜索；</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b="1" dirty="0" smtClean="0">
                <a:solidFill>
                  <a:srgbClr val="0070C0"/>
                </a:solidFill>
                <a:latin typeface="微软雅黑 Light" panose="020B0502040204020203" pitchFamily="34" charset="-122"/>
                <a:ea typeface="微软雅黑 Light" panose="020B0502040204020203" pitchFamily="34" charset="-122"/>
              </a:rPr>
              <a:t>点击搜索；</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b="1" dirty="0" smtClean="0">
                <a:solidFill>
                  <a:srgbClr val="0070C0"/>
                </a:solidFill>
                <a:latin typeface="微软雅黑 Light" panose="020B0502040204020203" pitchFamily="34" charset="-122"/>
                <a:ea typeface="微软雅黑 Light" panose="020B0502040204020203" pitchFamily="34" charset="-122"/>
              </a:rPr>
              <a:t>选择项目内的文件夹；</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b="1" dirty="0" smtClean="0">
                <a:solidFill>
                  <a:srgbClr val="0070C0"/>
                </a:solidFill>
                <a:latin typeface="微软雅黑 Light" panose="020B0502040204020203" pitchFamily="34" charset="-122"/>
                <a:ea typeface="微软雅黑 Light" panose="020B0502040204020203" pitchFamily="34" charset="-122"/>
              </a:rPr>
              <a:t>提交；</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b="1" dirty="0" smtClean="0">
                <a:solidFill>
                  <a:srgbClr val="0070C0"/>
                </a:solidFill>
                <a:latin typeface="微软雅黑 Light" panose="020B0502040204020203" pitchFamily="34" charset="-122"/>
                <a:ea typeface="微软雅黑 Light" panose="020B0502040204020203" pitchFamily="34" charset="-122"/>
              </a:rPr>
              <a:t>选择文件的编制部门等；</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b="1" dirty="0" smtClean="0">
                <a:solidFill>
                  <a:srgbClr val="0070C0"/>
                </a:solidFill>
                <a:latin typeface="微软雅黑 Light" panose="020B0502040204020203" pitchFamily="34" charset="-122"/>
                <a:ea typeface="微软雅黑 Light" panose="020B0502040204020203" pitchFamily="34" charset="-122"/>
              </a:rPr>
              <a:t>点击“下一步”；</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b="1" dirty="0" smtClean="0">
                <a:solidFill>
                  <a:srgbClr val="0070C0"/>
                </a:solidFill>
                <a:latin typeface="微软雅黑 Light" panose="020B0502040204020203" pitchFamily="34" charset="-122"/>
                <a:ea typeface="微软雅黑 Light" panose="020B0502040204020203" pitchFamily="34" charset="-122"/>
              </a:rPr>
              <a:t>点击“浏览”，选择本地文件；</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b="1" dirty="0" smtClean="0">
                <a:solidFill>
                  <a:srgbClr val="0070C0"/>
                </a:solidFill>
                <a:latin typeface="微软雅黑 Light" panose="020B0502040204020203" pitchFamily="34" charset="-122"/>
                <a:ea typeface="微软雅黑 Light" panose="020B0502040204020203" pitchFamily="34" charset="-122"/>
              </a:rPr>
              <a:t>点击“完成”，文件上传成功。</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2"/>
          <a:srcRect b="36298"/>
          <a:stretch/>
        </p:blipFill>
        <p:spPr>
          <a:xfrm>
            <a:off x="3591197" y="116407"/>
            <a:ext cx="5242574" cy="1529514"/>
          </a:xfrm>
          <a:prstGeom prst="rect">
            <a:avLst/>
          </a:prstGeom>
          <a:ln>
            <a:solidFill>
              <a:schemeClr val="accent1"/>
            </a:solidFill>
          </a:ln>
        </p:spPr>
      </p:pic>
      <p:pic>
        <p:nvPicPr>
          <p:cNvPr id="4" name="图片 3"/>
          <p:cNvPicPr>
            <a:picLocks noChangeAspect="1"/>
          </p:cNvPicPr>
          <p:nvPr/>
        </p:nvPicPr>
        <p:blipFill>
          <a:blip r:embed="rId3"/>
          <a:stretch>
            <a:fillRect/>
          </a:stretch>
        </p:blipFill>
        <p:spPr>
          <a:xfrm>
            <a:off x="3126113" y="1729077"/>
            <a:ext cx="1920484" cy="2448617"/>
          </a:xfrm>
          <a:prstGeom prst="rect">
            <a:avLst/>
          </a:prstGeom>
          <a:ln>
            <a:solidFill>
              <a:schemeClr val="accent1"/>
            </a:solidFill>
          </a:ln>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3.5 </a:t>
            </a:r>
            <a:r>
              <a:rPr lang="zh-CN" altLang="en-US" dirty="0" smtClean="0"/>
              <a:t>会议</a:t>
            </a:r>
            <a:r>
              <a:rPr lang="zh-CN" altLang="en-US" dirty="0"/>
              <a:t>中提交交付</a:t>
            </a:r>
            <a:r>
              <a:rPr lang="zh-CN" altLang="en-US" dirty="0" smtClean="0"/>
              <a:t>物</a:t>
            </a:r>
            <a:r>
              <a:rPr lang="en-US" altLang="zh-CN" dirty="0" smtClean="0"/>
              <a:t> </a:t>
            </a:r>
            <a:endParaRPr lang="zh-CN" altLang="en-US" dirty="0"/>
          </a:p>
        </p:txBody>
      </p:sp>
      <p:pic>
        <p:nvPicPr>
          <p:cNvPr id="7" name="图片 6"/>
          <p:cNvPicPr>
            <a:picLocks noChangeAspect="1"/>
          </p:cNvPicPr>
          <p:nvPr/>
        </p:nvPicPr>
        <p:blipFill rotWithShape="1">
          <a:blip r:embed="rId4"/>
          <a:srcRect l="26174" t="21615" r="24810" b="26949"/>
          <a:stretch/>
        </p:blipFill>
        <p:spPr>
          <a:xfrm>
            <a:off x="4040801" y="1007757"/>
            <a:ext cx="254000" cy="253999"/>
          </a:xfrm>
          <a:prstGeom prst="rect">
            <a:avLst/>
          </a:prstGeom>
        </p:spPr>
      </p:pic>
      <p:pic>
        <p:nvPicPr>
          <p:cNvPr id="9" name="图片 8"/>
          <p:cNvPicPr>
            <a:picLocks noChangeAspect="1"/>
          </p:cNvPicPr>
          <p:nvPr/>
        </p:nvPicPr>
        <p:blipFill rotWithShape="1">
          <a:blip r:embed="rId5"/>
          <a:srcRect l="25280" t="20196" r="25551" b="25978"/>
          <a:stretch/>
        </p:blipFill>
        <p:spPr>
          <a:xfrm>
            <a:off x="4599331" y="598676"/>
            <a:ext cx="254794" cy="269081"/>
          </a:xfrm>
          <a:prstGeom prst="rect">
            <a:avLst/>
          </a:prstGeom>
        </p:spPr>
      </p:pic>
      <p:pic>
        <p:nvPicPr>
          <p:cNvPr id="10" name="图片 9"/>
          <p:cNvPicPr>
            <a:picLocks noChangeAspect="1"/>
          </p:cNvPicPr>
          <p:nvPr/>
        </p:nvPicPr>
        <p:blipFill rotWithShape="1">
          <a:blip r:embed="rId6"/>
          <a:srcRect l="22297" t="16835" r="25011" b="26586"/>
          <a:stretch/>
        </p:blipFill>
        <p:spPr>
          <a:xfrm>
            <a:off x="4324762" y="2782166"/>
            <a:ext cx="273050" cy="279400"/>
          </a:xfrm>
          <a:prstGeom prst="rect">
            <a:avLst/>
          </a:prstGeom>
        </p:spPr>
      </p:pic>
      <p:sp>
        <p:nvSpPr>
          <p:cNvPr id="12" name="矩形 11"/>
          <p:cNvSpPr/>
          <p:nvPr/>
        </p:nvSpPr>
        <p:spPr>
          <a:xfrm>
            <a:off x="3591197" y="1034432"/>
            <a:ext cx="432163" cy="20065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4316299" y="3037905"/>
            <a:ext cx="263591" cy="14966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4871169" y="637964"/>
            <a:ext cx="216816" cy="17159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5" name="图片 14"/>
          <p:cNvPicPr>
            <a:picLocks noChangeAspect="1"/>
          </p:cNvPicPr>
          <p:nvPr/>
        </p:nvPicPr>
        <p:blipFill>
          <a:blip r:embed="rId7"/>
          <a:stretch>
            <a:fillRect/>
          </a:stretch>
        </p:blipFill>
        <p:spPr>
          <a:xfrm>
            <a:off x="5114975" y="1508290"/>
            <a:ext cx="3952150" cy="1445096"/>
          </a:xfrm>
          <a:prstGeom prst="rect">
            <a:avLst/>
          </a:prstGeom>
          <a:ln>
            <a:solidFill>
              <a:schemeClr val="accent1"/>
            </a:solidFill>
          </a:ln>
        </p:spPr>
      </p:pic>
      <p:sp>
        <p:nvSpPr>
          <p:cNvPr id="19" name="矩形 18"/>
          <p:cNvSpPr/>
          <p:nvPr/>
        </p:nvSpPr>
        <p:spPr>
          <a:xfrm>
            <a:off x="6072484" y="1683187"/>
            <a:ext cx="150060" cy="153124"/>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1" name="图片 10"/>
          <p:cNvPicPr>
            <a:picLocks noChangeAspect="1"/>
          </p:cNvPicPr>
          <p:nvPr/>
        </p:nvPicPr>
        <p:blipFill rotWithShape="1">
          <a:blip r:embed="rId8"/>
          <a:srcRect l="24390" t="23227" r="25369" b="26623"/>
          <a:stretch/>
        </p:blipFill>
        <p:spPr>
          <a:xfrm>
            <a:off x="5812135" y="1634378"/>
            <a:ext cx="260349" cy="247650"/>
          </a:xfrm>
          <a:prstGeom prst="rect">
            <a:avLst/>
          </a:prstGeom>
        </p:spPr>
      </p:pic>
      <p:sp>
        <p:nvSpPr>
          <p:cNvPr id="20" name="矩形 19"/>
          <p:cNvSpPr/>
          <p:nvPr/>
        </p:nvSpPr>
        <p:spPr>
          <a:xfrm>
            <a:off x="6439502" y="2172304"/>
            <a:ext cx="2542713" cy="15493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2" name="图片 21"/>
          <p:cNvPicPr>
            <a:picLocks noChangeAspect="1"/>
          </p:cNvPicPr>
          <p:nvPr/>
        </p:nvPicPr>
        <p:blipFill>
          <a:blip r:embed="rId9"/>
          <a:stretch>
            <a:fillRect/>
          </a:stretch>
        </p:blipFill>
        <p:spPr>
          <a:xfrm>
            <a:off x="6072484" y="2005800"/>
            <a:ext cx="518205" cy="499915"/>
          </a:xfrm>
          <a:prstGeom prst="rect">
            <a:avLst/>
          </a:prstGeom>
        </p:spPr>
      </p:pic>
      <p:sp>
        <p:nvSpPr>
          <p:cNvPr id="23" name="矩形 22"/>
          <p:cNvSpPr/>
          <p:nvPr/>
        </p:nvSpPr>
        <p:spPr>
          <a:xfrm>
            <a:off x="8812400" y="2829395"/>
            <a:ext cx="248194" cy="13052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4" name="图片 23"/>
          <p:cNvPicPr>
            <a:picLocks noChangeAspect="1"/>
          </p:cNvPicPr>
          <p:nvPr/>
        </p:nvPicPr>
        <p:blipFill>
          <a:blip r:embed="rId10"/>
          <a:stretch>
            <a:fillRect/>
          </a:stretch>
        </p:blipFill>
        <p:spPr>
          <a:xfrm>
            <a:off x="8366332" y="2645230"/>
            <a:ext cx="518205" cy="499915"/>
          </a:xfrm>
          <a:prstGeom prst="rect">
            <a:avLst/>
          </a:prstGeom>
        </p:spPr>
      </p:pic>
      <p:pic>
        <p:nvPicPr>
          <p:cNvPr id="17" name="图片 16"/>
          <p:cNvPicPr>
            <a:picLocks noChangeAspect="1"/>
          </p:cNvPicPr>
          <p:nvPr/>
        </p:nvPicPr>
        <p:blipFill>
          <a:blip r:embed="rId11"/>
          <a:stretch>
            <a:fillRect/>
          </a:stretch>
        </p:blipFill>
        <p:spPr>
          <a:xfrm>
            <a:off x="5435691" y="3061566"/>
            <a:ext cx="2862263" cy="1869517"/>
          </a:xfrm>
          <a:prstGeom prst="rect">
            <a:avLst/>
          </a:prstGeom>
        </p:spPr>
      </p:pic>
      <p:pic>
        <p:nvPicPr>
          <p:cNvPr id="26" name="图片 25"/>
          <p:cNvPicPr>
            <a:picLocks noChangeAspect="1"/>
          </p:cNvPicPr>
          <p:nvPr/>
        </p:nvPicPr>
        <p:blipFill>
          <a:blip r:embed="rId12"/>
          <a:stretch>
            <a:fillRect/>
          </a:stretch>
        </p:blipFill>
        <p:spPr>
          <a:xfrm>
            <a:off x="4368327" y="3285764"/>
            <a:ext cx="518205" cy="499915"/>
          </a:xfrm>
          <a:prstGeom prst="rect">
            <a:avLst/>
          </a:prstGeom>
        </p:spPr>
      </p:pic>
      <p:pic>
        <p:nvPicPr>
          <p:cNvPr id="27" name="图片 26"/>
          <p:cNvPicPr>
            <a:picLocks noChangeAspect="1"/>
          </p:cNvPicPr>
          <p:nvPr/>
        </p:nvPicPr>
        <p:blipFill rotWithShape="1">
          <a:blip r:embed="rId13"/>
          <a:srcRect l="26286" t="17380" r="27149" b="23468"/>
          <a:stretch/>
        </p:blipFill>
        <p:spPr>
          <a:xfrm>
            <a:off x="4171949" y="3962400"/>
            <a:ext cx="241301" cy="292100"/>
          </a:xfrm>
          <a:prstGeom prst="rect">
            <a:avLst/>
          </a:prstGeom>
        </p:spPr>
      </p:pic>
      <p:pic>
        <p:nvPicPr>
          <p:cNvPr id="28" name="图片 27"/>
          <p:cNvPicPr>
            <a:picLocks noChangeAspect="1"/>
          </p:cNvPicPr>
          <p:nvPr/>
        </p:nvPicPr>
        <p:blipFill>
          <a:blip r:embed="rId14"/>
          <a:stretch>
            <a:fillRect/>
          </a:stretch>
        </p:blipFill>
        <p:spPr>
          <a:xfrm>
            <a:off x="5076709" y="3494340"/>
            <a:ext cx="518205" cy="493819"/>
          </a:xfrm>
          <a:prstGeom prst="rect">
            <a:avLst/>
          </a:prstGeom>
        </p:spPr>
      </p:pic>
      <p:sp>
        <p:nvSpPr>
          <p:cNvPr id="29" name="矩形 28"/>
          <p:cNvSpPr/>
          <p:nvPr/>
        </p:nvSpPr>
        <p:spPr>
          <a:xfrm>
            <a:off x="3116532" y="3210117"/>
            <a:ext cx="1411018" cy="59660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0" name="矩形 29"/>
          <p:cNvSpPr/>
          <p:nvPr/>
        </p:nvSpPr>
        <p:spPr>
          <a:xfrm>
            <a:off x="4437528" y="4040929"/>
            <a:ext cx="302747" cy="14946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1" name="矩形 30"/>
          <p:cNvSpPr/>
          <p:nvPr/>
        </p:nvSpPr>
        <p:spPr>
          <a:xfrm>
            <a:off x="5465803" y="3669953"/>
            <a:ext cx="339982" cy="14946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2" name="矩形 31"/>
          <p:cNvSpPr/>
          <p:nvPr/>
        </p:nvSpPr>
        <p:spPr>
          <a:xfrm>
            <a:off x="7710858" y="4748053"/>
            <a:ext cx="292523" cy="16398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660174426"/>
      </p:ext>
    </p:extLst>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3.6 </a:t>
            </a:r>
            <a:r>
              <a:rPr lang="zh-CN" altLang="en-US" dirty="0" smtClean="0"/>
              <a:t>项目管理</a:t>
            </a:r>
            <a:r>
              <a:rPr lang="en-US" altLang="zh-CN" dirty="0"/>
              <a:t>-</a:t>
            </a:r>
            <a:r>
              <a:rPr lang="zh-CN" altLang="en-US" dirty="0"/>
              <a:t>问题</a:t>
            </a:r>
          </a:p>
        </p:txBody>
      </p:sp>
      <p:sp>
        <p:nvSpPr>
          <p:cNvPr id="8" name="文本框 7"/>
          <p:cNvSpPr txBox="1"/>
          <p:nvPr/>
        </p:nvSpPr>
        <p:spPr>
          <a:xfrm>
            <a:off x="456111" y="609538"/>
            <a:ext cx="2090319" cy="2121470"/>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提出问题的步骤：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点击问题的分类页面，点击新建问题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填写问题信息，对策人</a:t>
            </a:r>
            <a:r>
              <a:rPr lang="zh-CN" altLang="en-US" sz="1400" dirty="0" smtClean="0">
                <a:solidFill>
                  <a:srgbClr val="0070C0"/>
                </a:solidFill>
                <a:latin typeface="微软雅黑 Light" panose="020B0502040204020203" pitchFamily="34" charset="-122"/>
                <a:ea typeface="微软雅黑 Light" panose="020B0502040204020203" pitchFamily="34" charset="-122"/>
              </a:rPr>
              <a:t>，回复期限</a:t>
            </a:r>
            <a:r>
              <a:rPr lang="zh-CN" altLang="en-US" sz="1400" dirty="0" smtClean="0">
                <a:solidFill>
                  <a:srgbClr val="0070C0"/>
                </a:solidFill>
                <a:latin typeface="微软雅黑 Light" panose="020B0502040204020203" pitchFamily="34" charset="-122"/>
                <a:ea typeface="微软雅黑 Light" panose="020B0502040204020203" pitchFamily="34" charset="-122"/>
              </a:rPr>
              <a:t>等</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选中刚创建的问题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2954926" y="143591"/>
            <a:ext cx="5946845" cy="1806797"/>
          </a:xfrm>
          <a:prstGeom prst="rect">
            <a:avLst/>
          </a:prstGeom>
        </p:spPr>
      </p:pic>
      <p:pic>
        <p:nvPicPr>
          <p:cNvPr id="3" name="图片 2"/>
          <p:cNvPicPr>
            <a:picLocks noChangeAspect="1"/>
          </p:cNvPicPr>
          <p:nvPr/>
        </p:nvPicPr>
        <p:blipFill>
          <a:blip r:embed="rId3"/>
          <a:stretch>
            <a:fillRect/>
          </a:stretch>
        </p:blipFill>
        <p:spPr>
          <a:xfrm>
            <a:off x="4818632" y="1219014"/>
            <a:ext cx="4325368" cy="2603178"/>
          </a:xfrm>
          <a:prstGeom prst="rect">
            <a:avLst/>
          </a:prstGeom>
        </p:spPr>
      </p:pic>
      <p:pic>
        <p:nvPicPr>
          <p:cNvPr id="13" name="图片 12"/>
          <p:cNvPicPr>
            <a:picLocks noChangeAspect="1"/>
          </p:cNvPicPr>
          <p:nvPr/>
        </p:nvPicPr>
        <p:blipFill>
          <a:blip r:embed="rId4"/>
          <a:stretch>
            <a:fillRect/>
          </a:stretch>
        </p:blipFill>
        <p:spPr>
          <a:xfrm>
            <a:off x="415104" y="2968628"/>
            <a:ext cx="4403528" cy="1371274"/>
          </a:xfrm>
          <a:prstGeom prst="rect">
            <a:avLst/>
          </a:prstGeom>
        </p:spPr>
      </p:pic>
    </p:spTree>
    <p:extLst>
      <p:ext uri="{BB962C8B-B14F-4D97-AF65-F5344CB8AC3E}">
        <p14:creationId xmlns:p14="http://schemas.microsoft.com/office/powerpoint/2010/main" val="31994192"/>
      </p:ext>
    </p:extLst>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3.6 </a:t>
            </a:r>
            <a:r>
              <a:rPr lang="zh-CN" altLang="en-US" dirty="0" smtClean="0"/>
              <a:t>项目管理</a:t>
            </a:r>
            <a:r>
              <a:rPr lang="en-US" altLang="zh-CN" dirty="0"/>
              <a:t>-</a:t>
            </a:r>
            <a:r>
              <a:rPr lang="zh-CN" altLang="en-US" dirty="0"/>
              <a:t>问题</a:t>
            </a:r>
          </a:p>
        </p:txBody>
      </p:sp>
      <p:sp>
        <p:nvSpPr>
          <p:cNvPr id="8" name="文本框 7"/>
          <p:cNvSpPr txBox="1"/>
          <p:nvPr/>
        </p:nvSpPr>
        <p:spPr>
          <a:xfrm>
            <a:off x="274320" y="609537"/>
            <a:ext cx="2704011" cy="3909124"/>
          </a:xfrm>
          <a:prstGeom prst="rect">
            <a:avLst/>
          </a:prstGeom>
          <a:ln>
            <a:solidFill>
              <a:srgbClr val="006699"/>
            </a:solidFill>
          </a:ln>
        </p:spPr>
        <p:txBody>
          <a:bodyPr wrap="square" rtlCol="0">
            <a:noAutofit/>
          </a:bodyPr>
          <a:lstStyle>
            <a:defPPr>
              <a:defRPr lang="fr-FR"/>
            </a:defPPr>
            <a:lvl1pPr marL="342900" indent="-342900">
              <a:lnSpc>
                <a:spcPct val="150000"/>
              </a:lnSpc>
              <a:buFont typeface="+mj-ea"/>
              <a:buAutoNum type="circleNumDbPlain" startAt="7"/>
              <a:defRPr sz="1400">
                <a:solidFill>
                  <a:srgbClr val="0070C0"/>
                </a:solidFill>
                <a:latin typeface="微软雅黑 Light" panose="020B0502040204020203" pitchFamily="34" charset="-122"/>
                <a:ea typeface="微软雅黑 Light" panose="020B0502040204020203" pitchFamily="34" charset="-122"/>
              </a:defRPr>
            </a:lvl1pPr>
          </a:lstStyle>
          <a:p>
            <a:pPr>
              <a:buFont typeface="+mj-ea"/>
              <a:buAutoNum type="circleNumDbPlain" startAt="4"/>
            </a:pPr>
            <a:r>
              <a:rPr lang="zh-CN" altLang="en-US" dirty="0"/>
              <a:t>如果不需要走流程审批则点击直接分配，点击后问题对策人会收到该问题</a:t>
            </a:r>
            <a:endParaRPr lang="en-US" altLang="zh-CN" dirty="0"/>
          </a:p>
          <a:p>
            <a:pPr>
              <a:buAutoNum type="circleNumDbPlain" startAt="4"/>
            </a:pPr>
            <a:r>
              <a:rPr lang="zh-CN" altLang="en-US" dirty="0"/>
              <a:t>如需走流程则点击审批分配</a:t>
            </a:r>
            <a:endParaRPr lang="en-US" altLang="zh-CN" dirty="0"/>
          </a:p>
          <a:p>
            <a:pPr>
              <a:buAutoNum type="circleNumDbPlain" startAt="4"/>
            </a:pPr>
            <a:r>
              <a:rPr lang="zh-CN" altLang="en-US" dirty="0"/>
              <a:t>在审批单中选择流程模板，点击完成</a:t>
            </a:r>
            <a:endParaRPr lang="en-US" altLang="zh-CN" dirty="0"/>
          </a:p>
          <a:p>
            <a:pPr>
              <a:buAutoNum type="circleNumDbPlain" startAt="4"/>
            </a:pPr>
            <a:r>
              <a:rPr lang="zh-CN" altLang="en-US" dirty="0"/>
              <a:t>然后在出现的审批单中点击生命周期</a:t>
            </a:r>
            <a:endParaRPr lang="en-US" altLang="zh-CN" dirty="0"/>
          </a:p>
          <a:p>
            <a:pPr>
              <a:buAutoNum type="circleNumDbPlain" startAt="4"/>
            </a:pPr>
            <a:r>
              <a:rPr lang="zh-CN" altLang="en-US" dirty="0"/>
              <a:t>点击人员按钮，指定流程中的审批人员</a:t>
            </a:r>
            <a:endParaRPr lang="en-US" altLang="zh-CN" dirty="0"/>
          </a:p>
          <a:p>
            <a:pPr>
              <a:buAutoNum type="circleNumDbPlain" startAt="4"/>
            </a:pPr>
            <a:r>
              <a:rPr lang="zh-CN" altLang="en-US" dirty="0"/>
              <a:t>点击状态的签核中，该审批流程就发出去了</a:t>
            </a:r>
            <a:endParaRPr lang="en-US" altLang="zh-CN" dirty="0"/>
          </a:p>
        </p:txBody>
      </p:sp>
      <p:pic>
        <p:nvPicPr>
          <p:cNvPr id="14" name="图片 13"/>
          <p:cNvPicPr>
            <a:picLocks noChangeAspect="1"/>
          </p:cNvPicPr>
          <p:nvPr/>
        </p:nvPicPr>
        <p:blipFill>
          <a:blip r:embed="rId2"/>
          <a:stretch>
            <a:fillRect/>
          </a:stretch>
        </p:blipFill>
        <p:spPr>
          <a:xfrm>
            <a:off x="3177616" y="65213"/>
            <a:ext cx="1547872" cy="2354444"/>
          </a:xfrm>
          <a:prstGeom prst="rect">
            <a:avLst/>
          </a:prstGeom>
        </p:spPr>
      </p:pic>
      <p:pic>
        <p:nvPicPr>
          <p:cNvPr id="6" name="图片 5"/>
          <p:cNvPicPr>
            <a:picLocks noChangeAspect="1"/>
          </p:cNvPicPr>
          <p:nvPr/>
        </p:nvPicPr>
        <p:blipFill>
          <a:blip r:embed="rId3"/>
          <a:stretch>
            <a:fillRect/>
          </a:stretch>
        </p:blipFill>
        <p:spPr>
          <a:xfrm>
            <a:off x="5082507" y="65213"/>
            <a:ext cx="3963522" cy="2561789"/>
          </a:xfrm>
          <a:prstGeom prst="rect">
            <a:avLst/>
          </a:prstGeom>
        </p:spPr>
      </p:pic>
      <p:pic>
        <p:nvPicPr>
          <p:cNvPr id="10" name="图片 9"/>
          <p:cNvPicPr>
            <a:picLocks noChangeAspect="1"/>
          </p:cNvPicPr>
          <p:nvPr/>
        </p:nvPicPr>
        <p:blipFill>
          <a:blip r:embed="rId4"/>
          <a:stretch>
            <a:fillRect/>
          </a:stretch>
        </p:blipFill>
        <p:spPr>
          <a:xfrm>
            <a:off x="3322320" y="2483656"/>
            <a:ext cx="5840806" cy="2740192"/>
          </a:xfrm>
          <a:prstGeom prst="rect">
            <a:avLst/>
          </a:prstGeom>
        </p:spPr>
      </p:pic>
    </p:spTree>
    <p:extLst>
      <p:ext uri="{BB962C8B-B14F-4D97-AF65-F5344CB8AC3E}">
        <p14:creationId xmlns:p14="http://schemas.microsoft.com/office/powerpoint/2010/main" val="413440192"/>
      </p:ext>
    </p:extLst>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3.6 </a:t>
            </a:r>
            <a:r>
              <a:rPr lang="zh-CN" altLang="en-US" dirty="0" smtClean="0"/>
              <a:t>项目管理</a:t>
            </a:r>
            <a:r>
              <a:rPr lang="en-US" altLang="zh-CN" dirty="0"/>
              <a:t>-</a:t>
            </a:r>
            <a:r>
              <a:rPr lang="zh-CN" altLang="en-US" dirty="0"/>
              <a:t>问题</a:t>
            </a:r>
          </a:p>
        </p:txBody>
      </p:sp>
      <p:sp>
        <p:nvSpPr>
          <p:cNvPr id="8" name="文本框 7"/>
          <p:cNvSpPr txBox="1"/>
          <p:nvPr/>
        </p:nvSpPr>
        <p:spPr>
          <a:xfrm>
            <a:off x="358138" y="609538"/>
            <a:ext cx="3017579" cy="4175593"/>
          </a:xfrm>
          <a:prstGeom prst="rect">
            <a:avLst/>
          </a:prstGeom>
          <a:ln>
            <a:solidFill>
              <a:srgbClr val="006699"/>
            </a:solidFill>
          </a:ln>
        </p:spPr>
        <p:txBody>
          <a:bodyPr wrap="square" rtlCol="0">
            <a:noAutofit/>
          </a:bodyPr>
          <a:lstStyle>
            <a:defPPr>
              <a:defRPr lang="fr-FR"/>
            </a:defPPr>
            <a:lvl1pPr marL="342900" indent="-342900">
              <a:lnSpc>
                <a:spcPct val="150000"/>
              </a:lnSpc>
              <a:buFont typeface="+mj-ea"/>
              <a:buAutoNum type="circleNumDbPlain" startAt="7"/>
              <a:defRPr sz="1400">
                <a:solidFill>
                  <a:srgbClr val="0070C0"/>
                </a:solidFill>
                <a:latin typeface="微软雅黑 Light" panose="020B0502040204020203" pitchFamily="34" charset="-122"/>
                <a:ea typeface="微软雅黑 Light" panose="020B0502040204020203" pitchFamily="34" charset="-122"/>
              </a:defRPr>
            </a:lvl1pPr>
          </a:lstStyle>
          <a:p>
            <a:pPr marL="0" indent="0">
              <a:buNone/>
            </a:pPr>
            <a:r>
              <a:rPr lang="zh-CN" altLang="en-US" sz="1200" dirty="0"/>
              <a:t>判定问题对策的步骤：</a:t>
            </a:r>
            <a:endParaRPr lang="en-US" altLang="zh-CN" sz="1200" dirty="0"/>
          </a:p>
          <a:p>
            <a:pPr>
              <a:buFont typeface="+mj-ea"/>
              <a:buAutoNum type="circleNumDbPlain"/>
            </a:pPr>
            <a:r>
              <a:rPr lang="zh-CN" altLang="en-US" sz="1200" dirty="0"/>
              <a:t>自己提出的问题在项目管理</a:t>
            </a:r>
            <a:r>
              <a:rPr lang="en-US" altLang="zh-CN" sz="1200" dirty="0"/>
              <a:t>-</a:t>
            </a:r>
            <a:r>
              <a:rPr lang="zh-CN" altLang="en-US" sz="1200" dirty="0"/>
              <a:t>问题</a:t>
            </a:r>
            <a:r>
              <a:rPr lang="en-US" altLang="zh-CN" sz="1200" dirty="0"/>
              <a:t>-</a:t>
            </a:r>
            <a:r>
              <a:rPr lang="zh-CN" altLang="en-US" sz="1200" dirty="0"/>
              <a:t>我提出的问题中</a:t>
            </a:r>
            <a:endParaRPr lang="en-US" altLang="zh-CN" sz="1200" dirty="0"/>
          </a:p>
          <a:p>
            <a:pPr>
              <a:buAutoNum type="circleNumDbPlain"/>
            </a:pPr>
            <a:r>
              <a:rPr lang="zh-CN" altLang="en-US" sz="1200" dirty="0"/>
              <a:t>当问题的对策人回复后，会出现在待判定问题</a:t>
            </a:r>
            <a:r>
              <a:rPr lang="zh-CN" altLang="en-US" sz="1200" dirty="0" smtClean="0"/>
              <a:t>中；</a:t>
            </a:r>
            <a:endParaRPr lang="en-US" altLang="zh-CN" sz="1200" dirty="0"/>
          </a:p>
          <a:p>
            <a:pPr>
              <a:buAutoNum type="circleNumDbPlain"/>
            </a:pPr>
            <a:r>
              <a:rPr lang="zh-CN" altLang="en-US" sz="1200" dirty="0"/>
              <a:t>选中待判定的</a:t>
            </a:r>
            <a:r>
              <a:rPr lang="zh-CN" altLang="en-US" sz="1200" dirty="0" smtClean="0"/>
              <a:t>问题；</a:t>
            </a:r>
            <a:endParaRPr lang="en-US" altLang="zh-CN" sz="1200" dirty="0"/>
          </a:p>
          <a:p>
            <a:pPr>
              <a:buAutoNum type="circleNumDbPlain"/>
            </a:pPr>
            <a:r>
              <a:rPr lang="zh-CN" altLang="en-US" sz="1200" dirty="0" smtClean="0"/>
              <a:t>对策不符合要求可点击</a:t>
            </a:r>
            <a:r>
              <a:rPr lang="en-US" altLang="zh-CN" sz="1200" dirty="0" smtClean="0"/>
              <a:t>【</a:t>
            </a:r>
            <a:r>
              <a:rPr lang="zh-CN" altLang="en-US" sz="1200" dirty="0"/>
              <a:t>退回</a:t>
            </a:r>
            <a:r>
              <a:rPr lang="en-US" altLang="zh-CN" sz="1200" dirty="0" smtClean="0"/>
              <a:t>】</a:t>
            </a:r>
            <a:r>
              <a:rPr lang="zh-CN" altLang="en-US" sz="1200" dirty="0" smtClean="0"/>
              <a:t>，对策人仍会收到此问题并进行对策，</a:t>
            </a:r>
            <a:r>
              <a:rPr lang="zh-CN" altLang="en-US" sz="1200" b="1" dirty="0" smtClean="0">
                <a:solidFill>
                  <a:srgbClr val="FF6600"/>
                </a:solidFill>
              </a:rPr>
              <a:t>退回前可用编辑列的编辑按钮填写对策判定说明作为退回原因</a:t>
            </a:r>
            <a:r>
              <a:rPr lang="zh-CN" altLang="en-US" sz="1200" dirty="0" smtClean="0"/>
              <a:t>；</a:t>
            </a:r>
            <a:endParaRPr lang="en-US" altLang="zh-CN" sz="1200" dirty="0"/>
          </a:p>
          <a:p>
            <a:pPr>
              <a:buAutoNum type="circleNumDbPlain"/>
            </a:pPr>
            <a:r>
              <a:rPr lang="zh-CN" altLang="en-US" sz="1200" dirty="0" smtClean="0"/>
              <a:t>点击编辑进行对策判定</a:t>
            </a:r>
            <a:endParaRPr lang="en-US" altLang="zh-CN" sz="1200" dirty="0" smtClean="0"/>
          </a:p>
          <a:p>
            <a:pPr>
              <a:buAutoNum type="circleNumDbPlain"/>
            </a:pPr>
            <a:r>
              <a:rPr lang="zh-CN" altLang="en-US" sz="1200" dirty="0" smtClean="0"/>
              <a:t>点击</a:t>
            </a:r>
            <a:r>
              <a:rPr lang="en-US" altLang="zh-CN" sz="1200" dirty="0" smtClean="0"/>
              <a:t>【</a:t>
            </a:r>
            <a:r>
              <a:rPr lang="zh-CN" altLang="en-US" sz="1200" dirty="0" smtClean="0"/>
              <a:t>完成</a:t>
            </a:r>
            <a:r>
              <a:rPr lang="en-US" altLang="zh-CN" sz="1200" dirty="0" smtClean="0"/>
              <a:t>】</a:t>
            </a:r>
            <a:r>
              <a:rPr lang="zh-CN" altLang="en-US" sz="1200" dirty="0" smtClean="0"/>
              <a:t>，此时问题对策人就可以</a:t>
            </a:r>
            <a:r>
              <a:rPr lang="en-US" altLang="zh-CN" sz="1200" dirty="0" smtClean="0"/>
              <a:t>【</a:t>
            </a:r>
            <a:r>
              <a:rPr lang="zh-CN" altLang="en-US" sz="1200" dirty="0" smtClean="0"/>
              <a:t>我对策的问题</a:t>
            </a:r>
            <a:r>
              <a:rPr lang="en-US" altLang="zh-CN" sz="1200" dirty="0" smtClean="0"/>
              <a:t>】</a:t>
            </a:r>
            <a:r>
              <a:rPr lang="zh-CN" altLang="en-US" sz="1200" dirty="0" smtClean="0"/>
              <a:t>列表中查看问题提出者对对策的判定结果和说明。</a:t>
            </a:r>
            <a:endParaRPr lang="en-US" altLang="zh-CN" sz="1200" dirty="0" smtClean="0"/>
          </a:p>
          <a:p>
            <a:pPr>
              <a:buFont typeface="+mj-ea"/>
              <a:buAutoNum type="circleNumDbPlain"/>
            </a:pPr>
            <a:r>
              <a:rPr lang="zh-CN" altLang="en-US" sz="1200" dirty="0" smtClean="0"/>
              <a:t>选中问题点击</a:t>
            </a:r>
            <a:r>
              <a:rPr lang="en-US" altLang="zh-CN" sz="1200" dirty="0" smtClean="0"/>
              <a:t>【</a:t>
            </a:r>
            <a:r>
              <a:rPr lang="zh-CN" altLang="en-US" sz="1200" dirty="0" smtClean="0"/>
              <a:t>关闭</a:t>
            </a:r>
            <a:r>
              <a:rPr lang="en-US" altLang="zh-CN" sz="1200" dirty="0" smtClean="0"/>
              <a:t>】</a:t>
            </a:r>
            <a:r>
              <a:rPr lang="zh-CN" altLang="en-US" sz="1200" dirty="0" smtClean="0"/>
              <a:t>，问题关闭。</a:t>
            </a:r>
            <a:endParaRPr lang="en-US" altLang="zh-CN" sz="1200" dirty="0"/>
          </a:p>
        </p:txBody>
      </p:sp>
      <p:pic>
        <p:nvPicPr>
          <p:cNvPr id="4" name="图片 3"/>
          <p:cNvPicPr>
            <a:picLocks noChangeAspect="1"/>
          </p:cNvPicPr>
          <p:nvPr/>
        </p:nvPicPr>
        <p:blipFill>
          <a:blip r:embed="rId2"/>
          <a:stretch>
            <a:fillRect/>
          </a:stretch>
        </p:blipFill>
        <p:spPr>
          <a:xfrm>
            <a:off x="3482340" y="143591"/>
            <a:ext cx="5570418" cy="2073939"/>
          </a:xfrm>
          <a:prstGeom prst="rect">
            <a:avLst/>
          </a:prstGeom>
        </p:spPr>
      </p:pic>
      <p:pic>
        <p:nvPicPr>
          <p:cNvPr id="6" name="图片 5"/>
          <p:cNvPicPr>
            <a:picLocks noChangeAspect="1"/>
          </p:cNvPicPr>
          <p:nvPr/>
        </p:nvPicPr>
        <p:blipFill>
          <a:blip r:embed="rId3"/>
          <a:stretch>
            <a:fillRect/>
          </a:stretch>
        </p:blipFill>
        <p:spPr>
          <a:xfrm>
            <a:off x="4343143" y="2233123"/>
            <a:ext cx="4800857" cy="2984450"/>
          </a:xfrm>
          <a:prstGeom prst="rect">
            <a:avLst/>
          </a:prstGeom>
        </p:spPr>
      </p:pic>
    </p:spTree>
    <p:extLst>
      <p:ext uri="{BB962C8B-B14F-4D97-AF65-F5344CB8AC3E}">
        <p14:creationId xmlns:p14="http://schemas.microsoft.com/office/powerpoint/2010/main" val="694795538"/>
      </p:ext>
    </p:extLst>
  </p:cSld>
  <p:clrMapOvr>
    <a:masterClrMapping/>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3.6 </a:t>
            </a:r>
            <a:r>
              <a:rPr lang="zh-CN" altLang="en-US" dirty="0" smtClean="0"/>
              <a:t>项目管理</a:t>
            </a:r>
            <a:r>
              <a:rPr lang="en-US" altLang="zh-CN" dirty="0"/>
              <a:t>-</a:t>
            </a:r>
            <a:r>
              <a:rPr lang="zh-CN" altLang="en-US" dirty="0"/>
              <a:t>问题</a:t>
            </a:r>
          </a:p>
        </p:txBody>
      </p:sp>
      <p:sp>
        <p:nvSpPr>
          <p:cNvPr id="8" name="文本框 7"/>
          <p:cNvSpPr txBox="1"/>
          <p:nvPr/>
        </p:nvSpPr>
        <p:spPr>
          <a:xfrm>
            <a:off x="297181" y="609538"/>
            <a:ext cx="2712720" cy="3683062"/>
          </a:xfrm>
          <a:prstGeom prst="rect">
            <a:avLst/>
          </a:prstGeom>
          <a:ln>
            <a:solidFill>
              <a:srgbClr val="006699"/>
            </a:solidFill>
          </a:ln>
        </p:spPr>
        <p:txBody>
          <a:bodyPr wrap="square" rtlCol="0">
            <a:noAutofit/>
          </a:bodyPr>
          <a:lstStyle/>
          <a:p>
            <a:pPr>
              <a:lnSpc>
                <a:spcPct val="150000"/>
              </a:lnSpc>
            </a:pPr>
            <a:r>
              <a:rPr lang="zh-CN" altLang="en-US" sz="1200" dirty="0" smtClean="0">
                <a:solidFill>
                  <a:srgbClr val="0070C0"/>
                </a:solidFill>
                <a:latin typeface="微软雅黑 Light" panose="020B0502040204020203" pitchFamily="34" charset="-122"/>
                <a:ea typeface="微软雅黑 Light" panose="020B0502040204020203" pitchFamily="34" charset="-122"/>
              </a:rPr>
              <a:t>回复他人的问题的对策的步骤：</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别人提出的问题，负责人是自己的，在项目管理</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问题</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我对策的问题中</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选中需要对策的问题</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点击编辑</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填写对策改善说明，</a:t>
            </a:r>
            <a:r>
              <a:rPr lang="zh-CN" altLang="en-US" sz="1200" dirty="0" smtClean="0">
                <a:solidFill>
                  <a:srgbClr val="0070C0"/>
                </a:solidFill>
                <a:latin typeface="微软雅黑 Light" panose="020B0502040204020203" pitchFamily="34" charset="-122"/>
                <a:ea typeface="微软雅黑 Light" panose="020B0502040204020203" pitchFamily="34" charset="-122"/>
              </a:rPr>
              <a:t>点击完成</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不需要主管审核时，点击</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直接回复</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，问题提出者即可收到问题的对策回复；</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需要主管审核时，点击</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审批回复</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，流程通过后，问题提出者即可收到问题的对策回复；</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2"/>
          <a:stretch>
            <a:fillRect/>
          </a:stretch>
        </p:blipFill>
        <p:spPr>
          <a:xfrm>
            <a:off x="3070858" y="628024"/>
            <a:ext cx="5894713" cy="3343270"/>
          </a:xfrm>
          <a:prstGeom prst="rect">
            <a:avLst/>
          </a:prstGeom>
        </p:spPr>
      </p:pic>
      <p:sp>
        <p:nvSpPr>
          <p:cNvPr id="2" name="矩形 1"/>
          <p:cNvSpPr/>
          <p:nvPr/>
        </p:nvSpPr>
        <p:spPr>
          <a:xfrm>
            <a:off x="5983614" y="937657"/>
            <a:ext cx="212399" cy="16168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864315" y="1977691"/>
            <a:ext cx="878673" cy="861774"/>
          </a:xfrm>
          <a:prstGeom prst="rect">
            <a:avLst/>
          </a:prstGeom>
          <a:solidFill>
            <a:srgbClr val="005386"/>
          </a:solidFill>
        </p:spPr>
        <p:txBody>
          <a:bodyPr wrap="square" rtlCol="0">
            <a:spAutoFit/>
          </a:bodyPr>
          <a:lstStyle/>
          <a:p>
            <a:r>
              <a:rPr lang="zh-CN" altLang="en-US" sz="1000" dirty="0">
                <a:solidFill>
                  <a:schemeClr val="bg1"/>
                </a:solidFill>
                <a:latin typeface="微软雅黑 Light" panose="020B0502040204020203" pitchFamily="34" charset="-122"/>
                <a:ea typeface="微软雅黑 Light" panose="020B0502040204020203" pitchFamily="34" charset="-122"/>
              </a:rPr>
              <a:t>在表格视图中选择“复核”，可查看我已经提交的</a:t>
            </a:r>
            <a:r>
              <a:rPr lang="zh-CN" altLang="en-US" sz="1000" dirty="0" smtClean="0">
                <a:solidFill>
                  <a:schemeClr val="bg1"/>
                </a:solidFill>
                <a:latin typeface="微软雅黑 Light" panose="020B0502040204020203" pitchFamily="34" charset="-122"/>
                <a:ea typeface="微软雅黑 Light" panose="020B0502040204020203" pitchFamily="34" charset="-122"/>
              </a:rPr>
              <a:t>问题</a:t>
            </a:r>
            <a:endParaRPr lang="en-US" altLang="zh-CN" sz="1000" dirty="0">
              <a:solidFill>
                <a:schemeClr val="bg1"/>
              </a:solidFill>
              <a:latin typeface="微软雅黑 Light" panose="020B0502040204020203" pitchFamily="34" charset="-122"/>
              <a:ea typeface="微软雅黑 Light" panose="020B0502040204020203" pitchFamily="34" charset="-122"/>
            </a:endParaRPr>
          </a:p>
        </p:txBody>
      </p:sp>
      <p:cxnSp>
        <p:nvCxnSpPr>
          <p:cNvPr id="7" name="直接箭头连接符 6"/>
          <p:cNvCxnSpPr>
            <a:endCxn id="2" idx="2"/>
          </p:cNvCxnSpPr>
          <p:nvPr/>
        </p:nvCxnSpPr>
        <p:spPr>
          <a:xfrm flipH="1" flipV="1">
            <a:off x="6089814" y="1099344"/>
            <a:ext cx="213837" cy="8783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177401"/>
      </p:ext>
    </p:extLst>
  </p:cSld>
  <p:clrMapOvr>
    <a:masterClrMapping/>
  </p:clrMapOvr>
  <p:transition spd="slow">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3.6 </a:t>
            </a:r>
            <a:r>
              <a:rPr lang="zh-CN" altLang="en-US" dirty="0" smtClean="0"/>
              <a:t>项目管理</a:t>
            </a:r>
            <a:r>
              <a:rPr lang="en-US" altLang="zh-CN" dirty="0"/>
              <a:t>-</a:t>
            </a:r>
            <a:r>
              <a:rPr lang="zh-CN" altLang="en-US" dirty="0"/>
              <a:t>问题</a:t>
            </a:r>
          </a:p>
        </p:txBody>
      </p:sp>
      <p:sp>
        <p:nvSpPr>
          <p:cNvPr id="8" name="文本框 7"/>
          <p:cNvSpPr txBox="1"/>
          <p:nvPr/>
        </p:nvSpPr>
        <p:spPr>
          <a:xfrm>
            <a:off x="279763" y="609538"/>
            <a:ext cx="3795848" cy="1389079"/>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在新建审批单中选择流程模板，点击完成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点击审批单中的生命周期</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点击人员按钮，指定流程节点人员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7"/>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点击状态的签核中，发出该流程</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2"/>
          <a:stretch>
            <a:fillRect/>
          </a:stretch>
        </p:blipFill>
        <p:spPr>
          <a:xfrm>
            <a:off x="-9837" y="2093102"/>
            <a:ext cx="3401863" cy="2572735"/>
          </a:xfrm>
          <a:prstGeom prst="rect">
            <a:avLst/>
          </a:prstGeom>
        </p:spPr>
      </p:pic>
      <p:pic>
        <p:nvPicPr>
          <p:cNvPr id="6" name="图片 5"/>
          <p:cNvPicPr>
            <a:picLocks noChangeAspect="1"/>
          </p:cNvPicPr>
          <p:nvPr/>
        </p:nvPicPr>
        <p:blipFill>
          <a:blip r:embed="rId3"/>
          <a:stretch>
            <a:fillRect/>
          </a:stretch>
        </p:blipFill>
        <p:spPr>
          <a:xfrm>
            <a:off x="3430212" y="1918364"/>
            <a:ext cx="5713788" cy="2600692"/>
          </a:xfrm>
          <a:prstGeom prst="rect">
            <a:avLst/>
          </a:prstGeom>
        </p:spPr>
      </p:pic>
    </p:spTree>
    <p:extLst>
      <p:ext uri="{BB962C8B-B14F-4D97-AF65-F5344CB8AC3E}">
        <p14:creationId xmlns:p14="http://schemas.microsoft.com/office/powerpoint/2010/main" val="2922475970"/>
      </p:ext>
    </p:extLst>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701550" y="609538"/>
            <a:ext cx="4852078" cy="2112851"/>
          </a:xfrm>
          <a:prstGeom prst="rect">
            <a:avLst/>
          </a:prstGeom>
          <a:ln>
            <a:solidFill>
              <a:srgbClr val="005386"/>
            </a:solidFill>
          </a:ln>
        </p:spPr>
      </p:pic>
      <p:pic>
        <p:nvPicPr>
          <p:cNvPr id="4" name="图片 3"/>
          <p:cNvPicPr>
            <a:picLocks noChangeAspect="1"/>
          </p:cNvPicPr>
          <p:nvPr/>
        </p:nvPicPr>
        <p:blipFill>
          <a:blip r:embed="rId3"/>
          <a:stretch>
            <a:fillRect/>
          </a:stretch>
        </p:blipFill>
        <p:spPr>
          <a:xfrm>
            <a:off x="7333640" y="143591"/>
            <a:ext cx="1674088" cy="4349639"/>
          </a:xfrm>
          <a:prstGeom prst="rect">
            <a:avLst/>
          </a:prstGeom>
          <a:ln>
            <a:solidFill>
              <a:srgbClr val="005386"/>
            </a:solidFill>
          </a:ln>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3.7 </a:t>
            </a:r>
            <a:r>
              <a:rPr lang="zh-CN" altLang="en-US" dirty="0" smtClean="0"/>
              <a:t>项目</a:t>
            </a:r>
            <a:r>
              <a:rPr lang="en-US" altLang="zh-CN" dirty="0"/>
              <a:t>-</a:t>
            </a:r>
            <a:r>
              <a:rPr lang="zh-CN" altLang="en-US" dirty="0" smtClean="0"/>
              <a:t>问题的维护</a:t>
            </a:r>
            <a:endParaRPr lang="zh-CN" altLang="en-US" dirty="0"/>
          </a:p>
        </p:txBody>
      </p:sp>
      <p:sp>
        <p:nvSpPr>
          <p:cNvPr id="8" name="文本框 7"/>
          <p:cNvSpPr txBox="1"/>
          <p:nvPr/>
        </p:nvSpPr>
        <p:spPr>
          <a:xfrm>
            <a:off x="358138" y="609538"/>
            <a:ext cx="3077212" cy="3079812"/>
          </a:xfrm>
          <a:prstGeom prst="rect">
            <a:avLst/>
          </a:prstGeom>
          <a:ln>
            <a:solidFill>
              <a:srgbClr val="006699"/>
            </a:solidFill>
          </a:ln>
        </p:spPr>
        <p:txBody>
          <a:bodyPr wrap="square" rtlCol="0">
            <a:noAutofit/>
          </a:bodyPr>
          <a:lstStyle/>
          <a:p>
            <a:pPr>
              <a:lnSpc>
                <a:spcPct val="150000"/>
              </a:lnSpc>
            </a:pPr>
            <a:r>
              <a:rPr lang="zh-CN" altLang="en-US" sz="1400" b="1" dirty="0" smtClean="0">
                <a:solidFill>
                  <a:srgbClr val="0070C0"/>
                </a:solidFill>
                <a:latin typeface="微软雅黑 Light" panose="020B0502040204020203" pitchFamily="34" charset="-122"/>
                <a:ea typeface="微软雅黑 Light" panose="020B0502040204020203" pitchFamily="34" charset="-122"/>
              </a:rPr>
              <a:t>创建问题：以创建</a:t>
            </a:r>
            <a:r>
              <a:rPr lang="en-US" altLang="zh-CN" sz="1400" b="1" dirty="0" smtClean="0">
                <a:solidFill>
                  <a:srgbClr val="0070C0"/>
                </a:solidFill>
                <a:latin typeface="微软雅黑 Light" panose="020B0502040204020203" pitchFamily="34" charset="-122"/>
                <a:ea typeface="微软雅黑 Light" panose="020B0502040204020203" pitchFamily="34" charset="-122"/>
              </a:rPr>
              <a:t>SEG</a:t>
            </a:r>
            <a:r>
              <a:rPr lang="zh-CN" altLang="en-US" sz="1400" b="1" dirty="0" smtClean="0">
                <a:solidFill>
                  <a:srgbClr val="0070C0"/>
                </a:solidFill>
                <a:latin typeface="微软雅黑 Light" panose="020B0502040204020203" pitchFamily="34" charset="-122"/>
                <a:ea typeface="微软雅黑 Light" panose="020B0502040204020203" pitchFamily="34" charset="-122"/>
              </a:rPr>
              <a:t>造型问题为例</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点击“问题”，进入问题列表界面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点击标签“</a:t>
            </a:r>
            <a:r>
              <a:rPr lang="en-US" altLang="zh-CN" sz="1400" dirty="0" smtClean="0">
                <a:solidFill>
                  <a:srgbClr val="0070C0"/>
                </a:solidFill>
                <a:latin typeface="微软雅黑 Light" panose="020B0502040204020203" pitchFamily="34" charset="-122"/>
                <a:ea typeface="微软雅黑 Light" panose="020B0502040204020203" pitchFamily="34" charset="-122"/>
              </a:rPr>
              <a:t>SEG</a:t>
            </a:r>
            <a:r>
              <a:rPr lang="zh-CN" altLang="en-US" sz="1400" dirty="0" smtClean="0">
                <a:solidFill>
                  <a:srgbClr val="0070C0"/>
                </a:solidFill>
                <a:latin typeface="微软雅黑 Light" panose="020B0502040204020203" pitchFamily="34" charset="-122"/>
                <a:ea typeface="微软雅黑 Light" panose="020B0502040204020203" pitchFamily="34" charset="-122"/>
              </a:rPr>
              <a:t>造型”，进入造型问题列表</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点击操作菜单中的“新建问题”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填写</a:t>
            </a:r>
            <a:r>
              <a:rPr lang="en-US" altLang="zh-CN" sz="1400" dirty="0" smtClean="0">
                <a:solidFill>
                  <a:srgbClr val="0070C0"/>
                </a:solidFill>
                <a:latin typeface="微软雅黑 Light" panose="020B0502040204020203" pitchFamily="34" charset="-122"/>
                <a:ea typeface="微软雅黑 Light" panose="020B0502040204020203" pitchFamily="34" charset="-122"/>
              </a:rPr>
              <a:t>SEG</a:t>
            </a:r>
            <a:r>
              <a:rPr lang="zh-CN" altLang="en-US" sz="1400" dirty="0" smtClean="0">
                <a:solidFill>
                  <a:srgbClr val="0070C0"/>
                </a:solidFill>
                <a:latin typeface="微软雅黑 Light" panose="020B0502040204020203" pitchFamily="34" charset="-122"/>
                <a:ea typeface="微软雅黑 Light" panose="020B0502040204020203" pitchFamily="34" charset="-122"/>
              </a:rPr>
              <a:t>造型问题的“问题描述”、“对策人”等信息</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点击“完成”，创建问题。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rotWithShape="1">
          <a:blip r:embed="rId4"/>
          <a:srcRect l="26174" t="21615" r="24810" b="26949"/>
          <a:stretch/>
        </p:blipFill>
        <p:spPr>
          <a:xfrm>
            <a:off x="4126171" y="2034238"/>
            <a:ext cx="254000" cy="253999"/>
          </a:xfrm>
          <a:prstGeom prst="rect">
            <a:avLst/>
          </a:prstGeom>
        </p:spPr>
      </p:pic>
      <p:pic>
        <p:nvPicPr>
          <p:cNvPr id="9" name="图片 8"/>
          <p:cNvPicPr>
            <a:picLocks noChangeAspect="1"/>
          </p:cNvPicPr>
          <p:nvPr/>
        </p:nvPicPr>
        <p:blipFill rotWithShape="1">
          <a:blip r:embed="rId5"/>
          <a:srcRect l="25280" t="20196" r="25551" b="25978"/>
          <a:stretch/>
        </p:blipFill>
        <p:spPr>
          <a:xfrm>
            <a:off x="4667158" y="848493"/>
            <a:ext cx="254794" cy="269081"/>
          </a:xfrm>
          <a:prstGeom prst="rect">
            <a:avLst/>
          </a:prstGeom>
        </p:spPr>
      </p:pic>
      <p:pic>
        <p:nvPicPr>
          <p:cNvPr id="10" name="图片 9"/>
          <p:cNvPicPr>
            <a:picLocks noChangeAspect="1"/>
          </p:cNvPicPr>
          <p:nvPr/>
        </p:nvPicPr>
        <p:blipFill rotWithShape="1">
          <a:blip r:embed="rId6"/>
          <a:srcRect l="22297" t="16835" r="25011" b="26586"/>
          <a:stretch/>
        </p:blipFill>
        <p:spPr>
          <a:xfrm>
            <a:off x="4426177" y="1277795"/>
            <a:ext cx="273050" cy="279400"/>
          </a:xfrm>
          <a:prstGeom prst="rect">
            <a:avLst/>
          </a:prstGeom>
        </p:spPr>
      </p:pic>
      <p:pic>
        <p:nvPicPr>
          <p:cNvPr id="11" name="图片 10"/>
          <p:cNvPicPr>
            <a:picLocks noChangeAspect="1"/>
          </p:cNvPicPr>
          <p:nvPr/>
        </p:nvPicPr>
        <p:blipFill rotWithShape="1">
          <a:blip r:embed="rId7"/>
          <a:srcRect l="24390" t="23227" r="25369" b="26623"/>
          <a:stretch/>
        </p:blipFill>
        <p:spPr>
          <a:xfrm>
            <a:off x="7048915" y="1658729"/>
            <a:ext cx="260349" cy="247650"/>
          </a:xfrm>
          <a:prstGeom prst="rect">
            <a:avLst/>
          </a:prstGeom>
        </p:spPr>
      </p:pic>
      <p:sp>
        <p:nvSpPr>
          <p:cNvPr id="12" name="矩形 11"/>
          <p:cNvSpPr/>
          <p:nvPr/>
        </p:nvSpPr>
        <p:spPr>
          <a:xfrm>
            <a:off x="3710450" y="2078817"/>
            <a:ext cx="406821" cy="15076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4699227" y="1320008"/>
            <a:ext cx="907823" cy="19447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4946328" y="1016000"/>
            <a:ext cx="438472" cy="14605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矩形 17"/>
          <p:cNvSpPr/>
          <p:nvPr/>
        </p:nvSpPr>
        <p:spPr>
          <a:xfrm>
            <a:off x="8372475" y="4324350"/>
            <a:ext cx="276225" cy="18158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7333649" y="1130274"/>
            <a:ext cx="1649703" cy="73662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矩形 19"/>
          <p:cNvSpPr/>
          <p:nvPr/>
        </p:nvSpPr>
        <p:spPr>
          <a:xfrm>
            <a:off x="7333462" y="3733800"/>
            <a:ext cx="1649703" cy="57785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1" name="图片 20"/>
          <p:cNvPicPr>
            <a:picLocks noChangeAspect="1"/>
          </p:cNvPicPr>
          <p:nvPr/>
        </p:nvPicPr>
        <p:blipFill rotWithShape="1">
          <a:blip r:embed="rId7"/>
          <a:srcRect l="24390" t="23227" r="25369" b="26623"/>
          <a:stretch/>
        </p:blipFill>
        <p:spPr>
          <a:xfrm>
            <a:off x="7048550" y="3733800"/>
            <a:ext cx="260349" cy="247650"/>
          </a:xfrm>
          <a:prstGeom prst="rect">
            <a:avLst/>
          </a:prstGeom>
        </p:spPr>
      </p:pic>
      <p:pic>
        <p:nvPicPr>
          <p:cNvPr id="22" name="图片 21"/>
          <p:cNvPicPr>
            <a:picLocks noChangeAspect="1"/>
          </p:cNvPicPr>
          <p:nvPr/>
        </p:nvPicPr>
        <p:blipFill>
          <a:blip r:embed="rId8"/>
          <a:stretch>
            <a:fillRect/>
          </a:stretch>
        </p:blipFill>
        <p:spPr>
          <a:xfrm>
            <a:off x="7992382" y="4171102"/>
            <a:ext cx="518205" cy="499915"/>
          </a:xfrm>
          <a:prstGeom prst="rect">
            <a:avLst/>
          </a:prstGeom>
        </p:spPr>
      </p:pic>
    </p:spTree>
    <p:extLst>
      <p:ext uri="{BB962C8B-B14F-4D97-AF65-F5344CB8AC3E}">
        <p14:creationId xmlns:p14="http://schemas.microsoft.com/office/powerpoint/2010/main" val="3523974352"/>
      </p:ext>
    </p:extLst>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697750" y="2783141"/>
            <a:ext cx="2608263" cy="1635690"/>
          </a:xfrm>
          <a:prstGeom prst="rect">
            <a:avLst/>
          </a:prstGeom>
          <a:ln>
            <a:solidFill>
              <a:srgbClr val="005386"/>
            </a:solidFill>
          </a:ln>
        </p:spPr>
      </p:pic>
      <p:pic>
        <p:nvPicPr>
          <p:cNvPr id="2" name="图片 1"/>
          <p:cNvPicPr>
            <a:picLocks noChangeAspect="1"/>
          </p:cNvPicPr>
          <p:nvPr/>
        </p:nvPicPr>
        <p:blipFill>
          <a:blip r:embed="rId3"/>
          <a:stretch>
            <a:fillRect/>
          </a:stretch>
        </p:blipFill>
        <p:spPr>
          <a:xfrm>
            <a:off x="3701550" y="609538"/>
            <a:ext cx="4852078" cy="2112851"/>
          </a:xfrm>
          <a:prstGeom prst="rect">
            <a:avLst/>
          </a:prstGeom>
          <a:ln>
            <a:solidFill>
              <a:srgbClr val="005386"/>
            </a:solidFill>
          </a:ln>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3.7 </a:t>
            </a:r>
            <a:r>
              <a:rPr lang="zh-CN" altLang="en-US" dirty="0" smtClean="0"/>
              <a:t>项目</a:t>
            </a:r>
            <a:r>
              <a:rPr lang="en-US" altLang="zh-CN" dirty="0"/>
              <a:t>-</a:t>
            </a:r>
            <a:r>
              <a:rPr lang="zh-CN" altLang="en-US" dirty="0" smtClean="0"/>
              <a:t>问题的维护</a:t>
            </a:r>
            <a:endParaRPr lang="zh-CN" altLang="en-US" dirty="0"/>
          </a:p>
        </p:txBody>
      </p:sp>
      <p:sp>
        <p:nvSpPr>
          <p:cNvPr id="8" name="文本框 7"/>
          <p:cNvSpPr txBox="1"/>
          <p:nvPr/>
        </p:nvSpPr>
        <p:spPr>
          <a:xfrm>
            <a:off x="358138" y="609537"/>
            <a:ext cx="3088618" cy="3949541"/>
          </a:xfrm>
          <a:prstGeom prst="rect">
            <a:avLst/>
          </a:prstGeom>
          <a:ln>
            <a:solidFill>
              <a:srgbClr val="006699"/>
            </a:solidFill>
          </a:ln>
        </p:spPr>
        <p:txBody>
          <a:bodyPr wrap="square" rtlCol="0">
            <a:noAutofit/>
          </a:bodyPr>
          <a:lstStyle/>
          <a:p>
            <a:pPr>
              <a:lnSpc>
                <a:spcPct val="150000"/>
              </a:lnSpc>
            </a:pPr>
            <a:r>
              <a:rPr lang="zh-CN" altLang="en-US" sz="1200" b="1" dirty="0" smtClean="0">
                <a:solidFill>
                  <a:srgbClr val="0070C0"/>
                </a:solidFill>
                <a:latin typeface="微软雅黑 Light" panose="020B0502040204020203" pitchFamily="34" charset="-122"/>
                <a:ea typeface="微软雅黑 Light" panose="020B0502040204020203" pitchFamily="34" charset="-122"/>
              </a:rPr>
              <a:t>创建问题：问题的导入</a:t>
            </a:r>
            <a:endParaRPr lang="en-US" altLang="zh-CN" sz="1200" b="1"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a:solidFill>
                  <a:srgbClr val="0070C0"/>
                </a:solidFill>
                <a:latin typeface="微软雅黑 Light" panose="020B0502040204020203" pitchFamily="34" charset="-122"/>
                <a:ea typeface="微软雅黑 Light" panose="020B0502040204020203" pitchFamily="34" charset="-122"/>
              </a:rPr>
              <a:t>点击“问题”，进入问题列表界面</a:t>
            </a:r>
            <a:endParaRPr lang="en-US" altLang="zh-CN" sz="1200" dirty="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点击标签“</a:t>
            </a:r>
            <a:r>
              <a:rPr lang="en-US" altLang="zh-CN" sz="1200" dirty="0" smtClean="0">
                <a:solidFill>
                  <a:srgbClr val="0070C0"/>
                </a:solidFill>
                <a:latin typeface="微软雅黑 Light" panose="020B0502040204020203" pitchFamily="34" charset="-122"/>
                <a:ea typeface="微软雅黑 Light" panose="020B0502040204020203" pitchFamily="34" charset="-122"/>
              </a:rPr>
              <a:t>SEG</a:t>
            </a:r>
            <a:r>
              <a:rPr lang="zh-CN" altLang="en-US" sz="1200" dirty="0" smtClean="0">
                <a:solidFill>
                  <a:srgbClr val="0070C0"/>
                </a:solidFill>
                <a:latin typeface="微软雅黑 Light" panose="020B0502040204020203" pitchFamily="34" charset="-122"/>
                <a:ea typeface="微软雅黑 Light" panose="020B0502040204020203" pitchFamily="34" charset="-122"/>
              </a:rPr>
              <a:t>造型”，进入造型问题列表</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点击操作菜单中的“问题导入”</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在弹窗中点击“浏览”，选择本地的问题模板；</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点击“完成”。</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系统在完成导入后提示“导入完成”，点击确定</a:t>
            </a:r>
            <a:r>
              <a:rPr lang="zh-CN" altLang="en-US" sz="1200" dirty="0" smtClean="0">
                <a:solidFill>
                  <a:srgbClr val="0070C0"/>
                </a:solidFill>
                <a:latin typeface="微软雅黑 Light" panose="020B0502040204020203" pitchFamily="34" charset="-122"/>
                <a:ea typeface="微软雅黑 Light" panose="020B0502040204020203" pitchFamily="34" charset="-122"/>
              </a:rPr>
              <a:t>。</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r>
              <a:rPr lang="zh-CN" altLang="en-US" sz="1200" b="1" dirty="0" smtClean="0">
                <a:solidFill>
                  <a:srgbClr val="FF6600"/>
                </a:solidFill>
                <a:latin typeface="微软雅黑 Light" panose="020B0502040204020203" pitchFamily="34" charset="-122"/>
                <a:ea typeface="微软雅黑 Light" panose="020B0502040204020203" pitchFamily="34" charset="-122"/>
              </a:rPr>
              <a:t>问题导入时如果问题编号不为空，导入时将会把</a:t>
            </a:r>
            <a:r>
              <a:rPr lang="en-US" altLang="zh-CN" sz="1200" b="1" dirty="0" smtClean="0">
                <a:solidFill>
                  <a:srgbClr val="FF6600"/>
                </a:solidFill>
                <a:latin typeface="微软雅黑 Light" panose="020B0502040204020203" pitchFamily="34" charset="-122"/>
                <a:ea typeface="微软雅黑 Light" panose="020B0502040204020203" pitchFamily="34" charset="-122"/>
              </a:rPr>
              <a:t>EXCEL</a:t>
            </a:r>
            <a:r>
              <a:rPr lang="zh-CN" altLang="en-US" sz="1200" b="1" dirty="0" smtClean="0">
                <a:solidFill>
                  <a:srgbClr val="FF6600"/>
                </a:solidFill>
                <a:latin typeface="微软雅黑 Light" panose="020B0502040204020203" pitchFamily="34" charset="-122"/>
                <a:ea typeface="微软雅黑 Light" panose="020B0502040204020203" pitchFamily="34" charset="-122"/>
              </a:rPr>
              <a:t>中的数据更新至此问题编号的属性中，此功能可用作问题属性的修改，问题生命周期状态的更新</a:t>
            </a:r>
            <a:endParaRPr lang="en-US" altLang="zh-CN" sz="1200" b="1" dirty="0" smtClean="0">
              <a:solidFill>
                <a:srgbClr val="FF660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rotWithShape="1">
          <a:blip r:embed="rId4"/>
          <a:srcRect l="26174" t="21615" r="24810" b="26949"/>
          <a:stretch/>
        </p:blipFill>
        <p:spPr>
          <a:xfrm>
            <a:off x="4126171" y="2034238"/>
            <a:ext cx="254000" cy="253999"/>
          </a:xfrm>
          <a:prstGeom prst="rect">
            <a:avLst/>
          </a:prstGeom>
        </p:spPr>
      </p:pic>
      <p:pic>
        <p:nvPicPr>
          <p:cNvPr id="9" name="图片 8"/>
          <p:cNvPicPr>
            <a:picLocks noChangeAspect="1"/>
          </p:cNvPicPr>
          <p:nvPr/>
        </p:nvPicPr>
        <p:blipFill rotWithShape="1">
          <a:blip r:embed="rId5"/>
          <a:srcRect l="25280" t="20196" r="25551" b="25978"/>
          <a:stretch/>
        </p:blipFill>
        <p:spPr>
          <a:xfrm>
            <a:off x="4667158" y="848493"/>
            <a:ext cx="254794" cy="269081"/>
          </a:xfrm>
          <a:prstGeom prst="rect">
            <a:avLst/>
          </a:prstGeom>
        </p:spPr>
      </p:pic>
      <p:pic>
        <p:nvPicPr>
          <p:cNvPr id="10" name="图片 9"/>
          <p:cNvPicPr>
            <a:picLocks noChangeAspect="1"/>
          </p:cNvPicPr>
          <p:nvPr/>
        </p:nvPicPr>
        <p:blipFill rotWithShape="1">
          <a:blip r:embed="rId6"/>
          <a:srcRect l="22297" t="16835" r="25011" b="26586"/>
          <a:stretch/>
        </p:blipFill>
        <p:spPr>
          <a:xfrm>
            <a:off x="4479196" y="2136595"/>
            <a:ext cx="273050" cy="279400"/>
          </a:xfrm>
          <a:prstGeom prst="rect">
            <a:avLst/>
          </a:prstGeom>
        </p:spPr>
      </p:pic>
      <p:pic>
        <p:nvPicPr>
          <p:cNvPr id="11" name="图片 10"/>
          <p:cNvPicPr>
            <a:picLocks noChangeAspect="1"/>
          </p:cNvPicPr>
          <p:nvPr/>
        </p:nvPicPr>
        <p:blipFill rotWithShape="1">
          <a:blip r:embed="rId7"/>
          <a:srcRect l="24390" t="23227" r="25369" b="26623"/>
          <a:stretch/>
        </p:blipFill>
        <p:spPr>
          <a:xfrm>
            <a:off x="4124500" y="3353336"/>
            <a:ext cx="260349" cy="247650"/>
          </a:xfrm>
          <a:prstGeom prst="rect">
            <a:avLst/>
          </a:prstGeom>
        </p:spPr>
      </p:pic>
      <p:sp>
        <p:nvSpPr>
          <p:cNvPr id="12" name="矩形 11"/>
          <p:cNvSpPr/>
          <p:nvPr/>
        </p:nvSpPr>
        <p:spPr>
          <a:xfrm>
            <a:off x="3710450" y="2078817"/>
            <a:ext cx="406821" cy="15076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4733990" y="2190997"/>
            <a:ext cx="907823" cy="19447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4946328" y="1016000"/>
            <a:ext cx="438472" cy="14605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4380171" y="3575586"/>
            <a:ext cx="458529" cy="240244"/>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矩形 19"/>
          <p:cNvSpPr/>
          <p:nvPr/>
        </p:nvSpPr>
        <p:spPr>
          <a:xfrm>
            <a:off x="5384801" y="4126215"/>
            <a:ext cx="444500" cy="29261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2" name="图片 21"/>
          <p:cNvPicPr>
            <a:picLocks noChangeAspect="1"/>
          </p:cNvPicPr>
          <p:nvPr/>
        </p:nvPicPr>
        <p:blipFill>
          <a:blip r:embed="rId8"/>
          <a:stretch>
            <a:fillRect/>
          </a:stretch>
        </p:blipFill>
        <p:spPr>
          <a:xfrm>
            <a:off x="5000202" y="4059164"/>
            <a:ext cx="518205" cy="499915"/>
          </a:xfrm>
          <a:prstGeom prst="rect">
            <a:avLst/>
          </a:prstGeom>
        </p:spPr>
      </p:pic>
      <p:pic>
        <p:nvPicPr>
          <p:cNvPr id="14" name="图片 13"/>
          <p:cNvPicPr>
            <a:picLocks noChangeAspect="1"/>
          </p:cNvPicPr>
          <p:nvPr/>
        </p:nvPicPr>
        <p:blipFill rotWithShape="1">
          <a:blip r:embed="rId9"/>
          <a:srcRect l="20875" t="15529" r="23378" b="21540"/>
          <a:stretch/>
        </p:blipFill>
        <p:spPr>
          <a:xfrm>
            <a:off x="6392146" y="2905660"/>
            <a:ext cx="2193054" cy="1390651"/>
          </a:xfrm>
          <a:prstGeom prst="rect">
            <a:avLst/>
          </a:prstGeom>
        </p:spPr>
      </p:pic>
      <p:sp>
        <p:nvSpPr>
          <p:cNvPr id="23" name="矩形 22"/>
          <p:cNvSpPr/>
          <p:nvPr/>
        </p:nvSpPr>
        <p:spPr>
          <a:xfrm>
            <a:off x="7696427" y="3809772"/>
            <a:ext cx="780823" cy="33677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4" name="图片 23"/>
          <p:cNvPicPr>
            <a:picLocks noChangeAspect="1"/>
          </p:cNvPicPr>
          <p:nvPr/>
        </p:nvPicPr>
        <p:blipFill>
          <a:blip r:embed="rId10"/>
          <a:stretch>
            <a:fillRect/>
          </a:stretch>
        </p:blipFill>
        <p:spPr>
          <a:xfrm>
            <a:off x="7229570" y="3626501"/>
            <a:ext cx="518205" cy="499915"/>
          </a:xfrm>
          <a:prstGeom prst="rect">
            <a:avLst/>
          </a:prstGeom>
        </p:spPr>
      </p:pic>
    </p:spTree>
    <p:extLst>
      <p:ext uri="{BB962C8B-B14F-4D97-AF65-F5344CB8AC3E}">
        <p14:creationId xmlns:p14="http://schemas.microsoft.com/office/powerpoint/2010/main" val="3858379439"/>
      </p:ext>
    </p:extLst>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1" b="24264"/>
          <a:stretch/>
        </p:blipFill>
        <p:spPr>
          <a:xfrm>
            <a:off x="358138" y="2440191"/>
            <a:ext cx="8355717" cy="1852409"/>
          </a:xfrm>
          <a:prstGeom prst="rect">
            <a:avLst/>
          </a:prstGeom>
          <a:ln>
            <a:solidFill>
              <a:srgbClr val="005386"/>
            </a:solidFill>
          </a:ln>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3.7 </a:t>
            </a:r>
            <a:r>
              <a:rPr lang="zh-CN" altLang="en-US" dirty="0" smtClean="0"/>
              <a:t>项目</a:t>
            </a:r>
            <a:r>
              <a:rPr lang="en-US" altLang="zh-CN" dirty="0"/>
              <a:t>-</a:t>
            </a:r>
            <a:r>
              <a:rPr lang="zh-CN" altLang="en-US" dirty="0" smtClean="0"/>
              <a:t>问题的维护</a:t>
            </a:r>
            <a:endParaRPr lang="zh-CN" altLang="en-US" dirty="0"/>
          </a:p>
        </p:txBody>
      </p:sp>
      <p:sp>
        <p:nvSpPr>
          <p:cNvPr id="8" name="文本框 7"/>
          <p:cNvSpPr txBox="1"/>
          <p:nvPr/>
        </p:nvSpPr>
        <p:spPr>
          <a:xfrm>
            <a:off x="358137" y="609538"/>
            <a:ext cx="8355717" cy="1451421"/>
          </a:xfrm>
          <a:prstGeom prst="rect">
            <a:avLst/>
          </a:prstGeom>
          <a:ln>
            <a:solidFill>
              <a:srgbClr val="006699"/>
            </a:solidFill>
          </a:ln>
        </p:spPr>
        <p:txBody>
          <a:bodyPr wrap="square" rtlCol="0">
            <a:noAutofit/>
          </a:bodyPr>
          <a:lstStyle/>
          <a:p>
            <a:pPr>
              <a:lnSpc>
                <a:spcPct val="150000"/>
              </a:lnSpc>
            </a:pPr>
            <a:r>
              <a:rPr lang="zh-CN" altLang="en-US" sz="1400" b="1" dirty="0" smtClean="0">
                <a:solidFill>
                  <a:srgbClr val="0070C0"/>
                </a:solidFill>
                <a:latin typeface="微软雅黑 Light" panose="020B0502040204020203" pitchFamily="34" charset="-122"/>
                <a:ea typeface="微软雅黑 Light" panose="020B0502040204020203" pitchFamily="34" charset="-122"/>
              </a:rPr>
              <a:t>修改问题属性：从问题列表界面修改（以修改</a:t>
            </a:r>
            <a:r>
              <a:rPr lang="en-US" altLang="zh-CN" sz="1400" b="1" dirty="0" smtClean="0">
                <a:solidFill>
                  <a:srgbClr val="0070C0"/>
                </a:solidFill>
                <a:latin typeface="微软雅黑 Light" panose="020B0502040204020203" pitchFamily="34" charset="-122"/>
                <a:ea typeface="微软雅黑 Light" panose="020B0502040204020203" pitchFamily="34" charset="-122"/>
              </a:rPr>
              <a:t>SEG</a:t>
            </a:r>
            <a:r>
              <a:rPr lang="zh-CN" altLang="en-US" sz="1400" b="1" dirty="0" smtClean="0">
                <a:solidFill>
                  <a:srgbClr val="0070C0"/>
                </a:solidFill>
                <a:latin typeface="微软雅黑 Light" panose="020B0502040204020203" pitchFamily="34" charset="-122"/>
                <a:ea typeface="微软雅黑 Light" panose="020B0502040204020203" pitchFamily="34" charset="-122"/>
              </a:rPr>
              <a:t>造型问题为例）</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在项目</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问题界面，点击“</a:t>
            </a:r>
            <a:r>
              <a:rPr lang="en-US" altLang="zh-CN" sz="1400" dirty="0" smtClean="0">
                <a:solidFill>
                  <a:srgbClr val="0070C0"/>
                </a:solidFill>
                <a:latin typeface="微软雅黑 Light" panose="020B0502040204020203" pitchFamily="34" charset="-122"/>
                <a:ea typeface="微软雅黑 Light" panose="020B0502040204020203" pitchFamily="34" charset="-122"/>
              </a:rPr>
              <a:t>SEG</a:t>
            </a:r>
            <a:r>
              <a:rPr lang="zh-CN" altLang="en-US" sz="1400" dirty="0" smtClean="0">
                <a:solidFill>
                  <a:srgbClr val="0070C0"/>
                </a:solidFill>
                <a:latin typeface="微软雅黑 Light" panose="020B0502040204020203" pitchFamily="34" charset="-122"/>
                <a:ea typeface="微软雅黑 Light" panose="020B0502040204020203" pitchFamily="34" charset="-122"/>
              </a:rPr>
              <a:t>造型”进入</a:t>
            </a:r>
            <a:r>
              <a:rPr lang="en-US" altLang="zh-CN" sz="1400" dirty="0" smtClean="0">
                <a:solidFill>
                  <a:srgbClr val="0070C0"/>
                </a:solidFill>
                <a:latin typeface="微软雅黑 Light" panose="020B0502040204020203" pitchFamily="34" charset="-122"/>
                <a:ea typeface="微软雅黑 Light" panose="020B0502040204020203" pitchFamily="34" charset="-122"/>
              </a:rPr>
              <a:t>SEG</a:t>
            </a:r>
            <a:r>
              <a:rPr lang="zh-CN" altLang="en-US" sz="1400" dirty="0" smtClean="0">
                <a:solidFill>
                  <a:srgbClr val="0070C0"/>
                </a:solidFill>
                <a:latin typeface="微软雅黑 Light" panose="020B0502040204020203" pitchFamily="34" charset="-122"/>
                <a:ea typeface="微软雅黑 Light" panose="020B0502040204020203" pitchFamily="34" charset="-122"/>
              </a:rPr>
              <a:t>造型问题界面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点击“启用编辑”按钮；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修改问题的“问题描述”、“状态”等问题所有者能编辑的属性。</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rotWithShape="1">
          <a:blip r:embed="rId3"/>
          <a:srcRect l="26174" t="21615" r="24810" b="26949"/>
          <a:stretch/>
        </p:blipFill>
        <p:spPr>
          <a:xfrm>
            <a:off x="1607271" y="2852333"/>
            <a:ext cx="254000" cy="253999"/>
          </a:xfrm>
          <a:prstGeom prst="rect">
            <a:avLst/>
          </a:prstGeom>
        </p:spPr>
      </p:pic>
      <p:pic>
        <p:nvPicPr>
          <p:cNvPr id="9" name="图片 8"/>
          <p:cNvPicPr>
            <a:picLocks noChangeAspect="1"/>
          </p:cNvPicPr>
          <p:nvPr/>
        </p:nvPicPr>
        <p:blipFill rotWithShape="1">
          <a:blip r:embed="rId4"/>
          <a:srcRect l="25280" t="20196" r="25551" b="25978"/>
          <a:stretch/>
        </p:blipFill>
        <p:spPr>
          <a:xfrm>
            <a:off x="1733874" y="3091246"/>
            <a:ext cx="254794" cy="269081"/>
          </a:xfrm>
          <a:prstGeom prst="rect">
            <a:avLst/>
          </a:prstGeom>
        </p:spPr>
      </p:pic>
      <p:pic>
        <p:nvPicPr>
          <p:cNvPr id="10" name="图片 9"/>
          <p:cNvPicPr>
            <a:picLocks noChangeAspect="1"/>
          </p:cNvPicPr>
          <p:nvPr/>
        </p:nvPicPr>
        <p:blipFill rotWithShape="1">
          <a:blip r:embed="rId5"/>
          <a:srcRect l="22297" t="16835" r="25011" b="26586"/>
          <a:stretch/>
        </p:blipFill>
        <p:spPr>
          <a:xfrm>
            <a:off x="2936701" y="3423818"/>
            <a:ext cx="273050" cy="279400"/>
          </a:xfrm>
          <a:prstGeom prst="rect">
            <a:avLst/>
          </a:prstGeom>
        </p:spPr>
      </p:pic>
      <p:sp>
        <p:nvSpPr>
          <p:cNvPr id="12" name="矩形 11"/>
          <p:cNvSpPr/>
          <p:nvPr/>
        </p:nvSpPr>
        <p:spPr>
          <a:xfrm>
            <a:off x="1862600" y="2891617"/>
            <a:ext cx="518650" cy="17543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1995165" y="3091246"/>
            <a:ext cx="197966" cy="17106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3209750" y="3485163"/>
            <a:ext cx="5064299" cy="77568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370883494"/>
      </p:ext>
    </p:extLst>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2483033" cy="465947"/>
          </a:xfrm>
        </p:spPr>
        <p:txBody>
          <a:bodyPr vert="horz" lIns="87916" tIns="43957" rIns="87916" bIns="43957" rtlCol="0" anchor="ctr">
            <a:noAutofit/>
          </a:bodyPr>
          <a:lstStyle/>
          <a:p>
            <a:pPr fontAlgn="base">
              <a:spcAft>
                <a:spcPct val="0"/>
              </a:spcAft>
            </a:pPr>
            <a:r>
              <a:rPr lang="en-US" altLang="zh-CN" dirty="0"/>
              <a:t>1.1 </a:t>
            </a:r>
            <a:r>
              <a:rPr lang="zh-CN" altLang="en-US" dirty="0"/>
              <a:t>首页看板</a:t>
            </a:r>
          </a:p>
        </p:txBody>
      </p:sp>
      <p:sp>
        <p:nvSpPr>
          <p:cNvPr id="2" name="文本框 1"/>
          <p:cNvSpPr txBox="1"/>
          <p:nvPr/>
        </p:nvSpPr>
        <p:spPr>
          <a:xfrm>
            <a:off x="453015" y="758289"/>
            <a:ext cx="1733295" cy="1386770"/>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所有的人员登录系统后，可从首页看板看到自己负责的各项任务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grpSp>
        <p:nvGrpSpPr>
          <p:cNvPr id="6" name="组合 5"/>
          <p:cNvGrpSpPr/>
          <p:nvPr/>
        </p:nvGrpSpPr>
        <p:grpSpPr>
          <a:xfrm>
            <a:off x="2705566" y="664143"/>
            <a:ext cx="5823342" cy="3712570"/>
            <a:chOff x="1804917" y="808522"/>
            <a:chExt cx="5823342" cy="3712570"/>
          </a:xfrm>
        </p:grpSpPr>
        <p:sp>
          <p:nvSpPr>
            <p:cNvPr id="7" name="文本框 6"/>
            <p:cNvSpPr txBox="1"/>
            <p:nvPr/>
          </p:nvSpPr>
          <p:spPr>
            <a:xfrm>
              <a:off x="1804917" y="887283"/>
              <a:ext cx="1005840" cy="465300"/>
            </a:xfrm>
            <a:prstGeom prst="rect">
              <a:avLst/>
            </a:prstGeom>
            <a:noFill/>
          </p:spPr>
          <p:txBody>
            <a:bodyPr wrap="square" lIns="3600" tIns="3600" rIns="3600" bIns="3600" rtlCol="0">
              <a:spAutoFit/>
            </a:bodyPr>
            <a:lstStyle/>
            <a:p>
              <a:r>
                <a:rPr lang="zh-CN" altLang="en-US" sz="1000" dirty="0" smtClean="0"/>
                <a:t>项目管理员创建，需要登录人进行分解的项目任务</a:t>
              </a:r>
              <a:endParaRPr lang="zh-CN" altLang="en-US" sz="1000" dirty="0"/>
            </a:p>
          </p:txBody>
        </p:sp>
        <p:sp>
          <p:nvSpPr>
            <p:cNvPr id="8" name="文本框 7"/>
            <p:cNvSpPr txBox="1"/>
            <p:nvPr/>
          </p:nvSpPr>
          <p:spPr>
            <a:xfrm>
              <a:off x="4102823" y="885466"/>
              <a:ext cx="1104733" cy="468935"/>
            </a:xfrm>
            <a:prstGeom prst="rect">
              <a:avLst/>
            </a:prstGeom>
            <a:noFill/>
          </p:spPr>
          <p:txBody>
            <a:bodyPr wrap="square" lIns="3600" tIns="3600" rIns="3600" bIns="3600" rtlCol="0">
              <a:spAutoFit/>
            </a:bodyPr>
            <a:lstStyle/>
            <a:p>
              <a:r>
                <a:rPr lang="zh-CN" altLang="en-US" sz="1000" dirty="0" smtClean="0"/>
                <a:t>部</a:t>
              </a:r>
              <a:r>
                <a:rPr lang="en-US" altLang="zh-CN" sz="1000" dirty="0" smtClean="0"/>
                <a:t>/</a:t>
              </a:r>
              <a:r>
                <a:rPr lang="zh-CN" altLang="en-US" sz="1000" dirty="0" smtClean="0"/>
                <a:t>组窗口分解后，需要当前登录人确认的任务</a:t>
              </a:r>
              <a:endParaRPr lang="zh-CN" altLang="en-US" sz="1000" dirty="0"/>
            </a:p>
          </p:txBody>
        </p:sp>
        <p:sp>
          <p:nvSpPr>
            <p:cNvPr id="9" name="文本框 8"/>
            <p:cNvSpPr txBox="1"/>
            <p:nvPr/>
          </p:nvSpPr>
          <p:spPr>
            <a:xfrm>
              <a:off x="6612666" y="3622420"/>
              <a:ext cx="933909" cy="622823"/>
            </a:xfrm>
            <a:prstGeom prst="rect">
              <a:avLst/>
            </a:prstGeom>
            <a:noFill/>
          </p:spPr>
          <p:txBody>
            <a:bodyPr wrap="square" lIns="3600" tIns="3600" rIns="3600" bIns="3600" rtlCol="0">
              <a:spAutoFit/>
            </a:bodyPr>
            <a:lstStyle/>
            <a:p>
              <a:r>
                <a:rPr lang="zh-CN" altLang="en-US" sz="1000" dirty="0" smtClean="0"/>
                <a:t>登录人提出的问题在收到对策回复后，需要登录人判定的问题</a:t>
              </a:r>
              <a:endParaRPr lang="zh-CN" altLang="en-US" sz="1000" dirty="0"/>
            </a:p>
          </p:txBody>
        </p:sp>
        <p:sp>
          <p:nvSpPr>
            <p:cNvPr id="10" name="文本框 9"/>
            <p:cNvSpPr txBox="1"/>
            <p:nvPr/>
          </p:nvSpPr>
          <p:spPr>
            <a:xfrm>
              <a:off x="5372429" y="3699364"/>
              <a:ext cx="747656" cy="468935"/>
            </a:xfrm>
            <a:prstGeom prst="rect">
              <a:avLst/>
            </a:prstGeom>
            <a:noFill/>
          </p:spPr>
          <p:txBody>
            <a:bodyPr wrap="square" lIns="3600" tIns="3600" rIns="3600" bIns="3600" rtlCol="0">
              <a:spAutoFit/>
            </a:bodyPr>
            <a:lstStyle/>
            <a:p>
              <a:r>
                <a:rPr lang="zh-CN" altLang="en-US" sz="1000" dirty="0" smtClean="0"/>
                <a:t>登录人是问题对策人的所有问题</a:t>
              </a:r>
              <a:endParaRPr lang="zh-CN" altLang="en-US" sz="1000" dirty="0"/>
            </a:p>
          </p:txBody>
        </p:sp>
        <p:sp>
          <p:nvSpPr>
            <p:cNvPr id="11" name="文本框 10"/>
            <p:cNvSpPr txBox="1"/>
            <p:nvPr/>
          </p:nvSpPr>
          <p:spPr>
            <a:xfrm>
              <a:off x="4313386" y="3776308"/>
              <a:ext cx="566461" cy="315047"/>
            </a:xfrm>
            <a:prstGeom prst="rect">
              <a:avLst/>
            </a:prstGeom>
            <a:noFill/>
          </p:spPr>
          <p:txBody>
            <a:bodyPr wrap="square" lIns="3600" tIns="3600" rIns="3600" bIns="3600" rtlCol="0">
              <a:spAutoFit/>
            </a:bodyPr>
            <a:lstStyle/>
            <a:p>
              <a:r>
                <a:rPr lang="zh-CN" altLang="en-US" sz="1000" dirty="0" smtClean="0"/>
                <a:t>登录人提出的问题</a:t>
              </a:r>
              <a:endParaRPr lang="zh-CN" altLang="en-US" sz="1000" dirty="0"/>
            </a:p>
          </p:txBody>
        </p:sp>
        <p:sp>
          <p:nvSpPr>
            <p:cNvPr id="12" name="文本框 11"/>
            <p:cNvSpPr txBox="1"/>
            <p:nvPr/>
          </p:nvSpPr>
          <p:spPr>
            <a:xfrm>
              <a:off x="3132332" y="3699364"/>
              <a:ext cx="688472" cy="468935"/>
            </a:xfrm>
            <a:prstGeom prst="rect">
              <a:avLst/>
            </a:prstGeom>
            <a:noFill/>
          </p:spPr>
          <p:txBody>
            <a:bodyPr wrap="square" lIns="3600" tIns="3600" rIns="3600" bIns="3600" rtlCol="0">
              <a:spAutoFit/>
            </a:bodyPr>
            <a:lstStyle/>
            <a:p>
              <a:r>
                <a:rPr lang="zh-CN" altLang="en-US" sz="1000" dirty="0" smtClean="0"/>
                <a:t>登录人发起或被邀请参加的会议</a:t>
              </a:r>
              <a:endParaRPr lang="zh-CN" altLang="en-US" sz="1000" dirty="0"/>
            </a:p>
          </p:txBody>
        </p:sp>
        <p:sp>
          <p:nvSpPr>
            <p:cNvPr id="13" name="文本框 12"/>
            <p:cNvSpPr txBox="1"/>
            <p:nvPr/>
          </p:nvSpPr>
          <p:spPr>
            <a:xfrm>
              <a:off x="1975924" y="3699364"/>
              <a:ext cx="663827" cy="468935"/>
            </a:xfrm>
            <a:prstGeom prst="rect">
              <a:avLst/>
            </a:prstGeom>
            <a:noFill/>
          </p:spPr>
          <p:txBody>
            <a:bodyPr wrap="square" lIns="3600" tIns="3600" rIns="3600" bIns="3600" rtlCol="0">
              <a:spAutoFit/>
            </a:bodyPr>
            <a:lstStyle/>
            <a:p>
              <a:r>
                <a:rPr lang="zh-CN" altLang="en-US" sz="1000" dirty="0" smtClean="0"/>
                <a:t>需要</a:t>
              </a:r>
              <a:r>
                <a:rPr lang="zh-CN" altLang="en-US" sz="1000" dirty="0"/>
                <a:t>登录人</a:t>
              </a:r>
              <a:r>
                <a:rPr lang="zh-CN" altLang="en-US" sz="1000" dirty="0" smtClean="0"/>
                <a:t>批准</a:t>
              </a:r>
              <a:r>
                <a:rPr lang="en-US" altLang="zh-CN" sz="1000" dirty="0" smtClean="0"/>
                <a:t>/</a:t>
              </a:r>
              <a:r>
                <a:rPr lang="zh-CN" altLang="en-US" sz="1000" dirty="0" smtClean="0"/>
                <a:t>建议的流程任务</a:t>
              </a:r>
              <a:endParaRPr lang="zh-CN" altLang="en-US" sz="1000" dirty="0"/>
            </a:p>
          </p:txBody>
        </p:sp>
        <p:sp>
          <p:nvSpPr>
            <p:cNvPr id="14" name="文本框 13"/>
            <p:cNvSpPr txBox="1"/>
            <p:nvPr/>
          </p:nvSpPr>
          <p:spPr>
            <a:xfrm>
              <a:off x="2923830" y="808522"/>
              <a:ext cx="1065920" cy="622823"/>
            </a:xfrm>
            <a:prstGeom prst="rect">
              <a:avLst/>
            </a:prstGeom>
            <a:noFill/>
          </p:spPr>
          <p:txBody>
            <a:bodyPr wrap="square" lIns="3600" tIns="3600" rIns="3600" bIns="3600" rtlCol="0">
              <a:spAutoFit/>
            </a:bodyPr>
            <a:lstStyle/>
            <a:p>
              <a:r>
                <a:rPr lang="zh-CN" altLang="en-US" sz="1000" dirty="0" smtClean="0"/>
                <a:t>登录人分解完成后的任务或其他部</a:t>
              </a:r>
              <a:r>
                <a:rPr lang="en-US" altLang="zh-CN" sz="1000" dirty="0" smtClean="0"/>
                <a:t>/</a:t>
              </a:r>
              <a:r>
                <a:rPr lang="zh-CN" altLang="en-US" sz="1000" dirty="0" smtClean="0"/>
                <a:t>组窗口分配给当前登录人的任务</a:t>
              </a:r>
              <a:endParaRPr lang="zh-CN" altLang="en-US" sz="1000" dirty="0"/>
            </a:p>
          </p:txBody>
        </p:sp>
        <p:sp>
          <p:nvSpPr>
            <p:cNvPr id="15" name="文本框 14"/>
            <p:cNvSpPr txBox="1"/>
            <p:nvPr/>
          </p:nvSpPr>
          <p:spPr>
            <a:xfrm>
              <a:off x="5320629" y="885466"/>
              <a:ext cx="1097278" cy="468935"/>
            </a:xfrm>
            <a:prstGeom prst="rect">
              <a:avLst/>
            </a:prstGeom>
            <a:noFill/>
          </p:spPr>
          <p:txBody>
            <a:bodyPr wrap="square" lIns="3600" tIns="3600" rIns="3600" bIns="3600" rtlCol="0">
              <a:spAutoFit/>
            </a:bodyPr>
            <a:lstStyle/>
            <a:p>
              <a:r>
                <a:rPr lang="zh-CN" altLang="en-US" sz="1000" dirty="0" smtClean="0"/>
                <a:t>项目计划发布后，当前登录人需要完成的任务</a:t>
              </a:r>
              <a:endParaRPr lang="zh-CN" altLang="en-US" sz="1000" dirty="0"/>
            </a:p>
          </p:txBody>
        </p:sp>
        <p:sp>
          <p:nvSpPr>
            <p:cNvPr id="16" name="文本框 15"/>
            <p:cNvSpPr txBox="1"/>
            <p:nvPr/>
          </p:nvSpPr>
          <p:spPr>
            <a:xfrm>
              <a:off x="6530981" y="885466"/>
              <a:ext cx="1097278" cy="468935"/>
            </a:xfrm>
            <a:prstGeom prst="rect">
              <a:avLst/>
            </a:prstGeom>
            <a:noFill/>
          </p:spPr>
          <p:txBody>
            <a:bodyPr wrap="square" lIns="3600" tIns="3600" rIns="3600" bIns="3600" rtlCol="0">
              <a:spAutoFit/>
            </a:bodyPr>
            <a:lstStyle/>
            <a:p>
              <a:r>
                <a:rPr lang="zh-CN" altLang="en-US" sz="1000" dirty="0" smtClean="0"/>
                <a:t>其他成员任务完成后，需要当前登录人复核的任务</a:t>
              </a:r>
              <a:endParaRPr lang="zh-CN" altLang="en-US" sz="1000" dirty="0"/>
            </a:p>
          </p:txBody>
        </p:sp>
        <p:pic>
          <p:nvPicPr>
            <p:cNvPr id="17" name="图片 16"/>
            <p:cNvPicPr>
              <a:picLocks noChangeAspect="1"/>
            </p:cNvPicPr>
            <p:nvPr/>
          </p:nvPicPr>
          <p:blipFill rotWithShape="1">
            <a:blip r:embed="rId3"/>
            <a:srcRect l="48179" t="10121" b="53565"/>
            <a:stretch/>
          </p:blipFill>
          <p:spPr>
            <a:xfrm>
              <a:off x="2587343" y="1554354"/>
              <a:ext cx="3885913" cy="1908869"/>
            </a:xfrm>
            <a:prstGeom prst="rect">
              <a:avLst/>
            </a:prstGeom>
            <a:solidFill>
              <a:schemeClr val="bg1"/>
            </a:solidFill>
            <a:ln>
              <a:solidFill>
                <a:srgbClr val="005386"/>
              </a:solidFill>
            </a:ln>
          </p:spPr>
        </p:pic>
        <p:cxnSp>
          <p:nvCxnSpPr>
            <p:cNvPr id="18" name="直接箭头连接符 17"/>
            <p:cNvCxnSpPr>
              <a:stCxn id="7" idx="2"/>
            </p:cNvCxnSpPr>
            <p:nvPr/>
          </p:nvCxnSpPr>
          <p:spPr>
            <a:xfrm>
              <a:off x="2307837" y="1352583"/>
              <a:ext cx="631656" cy="7435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455126" y="1485532"/>
              <a:ext cx="236177" cy="5261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2"/>
            </p:cNvCxnSpPr>
            <p:nvPr/>
          </p:nvCxnSpPr>
          <p:spPr>
            <a:xfrm flipH="1">
              <a:off x="4530300" y="1354401"/>
              <a:ext cx="124890" cy="6572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5" idx="2"/>
            </p:cNvCxnSpPr>
            <p:nvPr/>
          </p:nvCxnSpPr>
          <p:spPr>
            <a:xfrm flipH="1">
              <a:off x="5207556" y="1354401"/>
              <a:ext cx="661712" cy="6572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6" idx="2"/>
            </p:cNvCxnSpPr>
            <p:nvPr/>
          </p:nvCxnSpPr>
          <p:spPr>
            <a:xfrm flipH="1">
              <a:off x="6046552" y="1354401"/>
              <a:ext cx="1033068" cy="6572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3" idx="0"/>
            </p:cNvCxnSpPr>
            <p:nvPr/>
          </p:nvCxnSpPr>
          <p:spPr>
            <a:xfrm flipV="1">
              <a:off x="2307838" y="2914960"/>
              <a:ext cx="670494" cy="7844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2" idx="0"/>
            </p:cNvCxnSpPr>
            <p:nvPr/>
          </p:nvCxnSpPr>
          <p:spPr>
            <a:xfrm flipV="1">
              <a:off x="3476568" y="2892667"/>
              <a:ext cx="277576" cy="8066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1" idx="0"/>
            </p:cNvCxnSpPr>
            <p:nvPr/>
          </p:nvCxnSpPr>
          <p:spPr>
            <a:xfrm flipH="1" flipV="1">
              <a:off x="4468977" y="2808675"/>
              <a:ext cx="127640" cy="9676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0" idx="0"/>
            </p:cNvCxnSpPr>
            <p:nvPr/>
          </p:nvCxnSpPr>
          <p:spPr>
            <a:xfrm flipH="1" flipV="1">
              <a:off x="5159353" y="2914959"/>
              <a:ext cx="586904" cy="784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9" idx="0"/>
            </p:cNvCxnSpPr>
            <p:nvPr/>
          </p:nvCxnSpPr>
          <p:spPr>
            <a:xfrm flipH="1" flipV="1">
              <a:off x="5869269" y="2808676"/>
              <a:ext cx="1210352" cy="8137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476568" y="3151163"/>
              <a:ext cx="626255" cy="16068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0000"/>
                </a:solidFill>
              </a:endParaRPr>
            </a:p>
          </p:txBody>
        </p:sp>
        <p:sp>
          <p:nvSpPr>
            <p:cNvPr id="30" name="文本框 29"/>
            <p:cNvSpPr txBox="1"/>
            <p:nvPr/>
          </p:nvSpPr>
          <p:spPr>
            <a:xfrm>
              <a:off x="3455126" y="4359933"/>
              <a:ext cx="1288660" cy="161159"/>
            </a:xfrm>
            <a:prstGeom prst="rect">
              <a:avLst/>
            </a:prstGeom>
            <a:noFill/>
          </p:spPr>
          <p:txBody>
            <a:bodyPr wrap="square" lIns="3600" tIns="3600" rIns="3600" bIns="3600" rtlCol="0">
              <a:spAutoFit/>
            </a:bodyPr>
            <a:lstStyle/>
            <a:p>
              <a:r>
                <a:rPr lang="zh-CN" altLang="en-US" sz="1000" dirty="0" smtClean="0"/>
                <a:t>登录人接收的流程通知</a:t>
              </a:r>
              <a:endParaRPr lang="zh-CN" altLang="en-US" sz="1000" dirty="0"/>
            </a:p>
          </p:txBody>
        </p:sp>
        <p:cxnSp>
          <p:nvCxnSpPr>
            <p:cNvPr id="31" name="直接箭头连接符 30"/>
            <p:cNvCxnSpPr>
              <a:stCxn id="30" idx="0"/>
              <a:endCxn id="29" idx="2"/>
            </p:cNvCxnSpPr>
            <p:nvPr/>
          </p:nvCxnSpPr>
          <p:spPr>
            <a:xfrm flipH="1" flipV="1">
              <a:off x="3789696" y="3311850"/>
              <a:ext cx="309760" cy="10480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7314509"/>
      </p:ext>
    </p:extLst>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srcRect t="-1" r="38626" b="24264"/>
          <a:stretch/>
        </p:blipFill>
        <p:spPr>
          <a:xfrm>
            <a:off x="3489232" y="73741"/>
            <a:ext cx="5128263" cy="1852409"/>
          </a:xfrm>
          <a:prstGeom prst="rect">
            <a:avLst/>
          </a:prstGeom>
          <a:ln>
            <a:solidFill>
              <a:srgbClr val="005386"/>
            </a:solidFill>
          </a:ln>
        </p:spPr>
      </p:pic>
      <p:pic>
        <p:nvPicPr>
          <p:cNvPr id="2" name="图片 1"/>
          <p:cNvPicPr>
            <a:picLocks noChangeAspect="1"/>
          </p:cNvPicPr>
          <p:nvPr/>
        </p:nvPicPr>
        <p:blipFill rotWithShape="1">
          <a:blip r:embed="rId3"/>
          <a:srcRect r="52625" b="65145"/>
          <a:stretch/>
        </p:blipFill>
        <p:spPr>
          <a:xfrm>
            <a:off x="3489232" y="1996000"/>
            <a:ext cx="2375455" cy="944049"/>
          </a:xfrm>
          <a:prstGeom prst="rect">
            <a:avLst/>
          </a:prstGeom>
          <a:ln>
            <a:solidFill>
              <a:srgbClr val="005386"/>
            </a:solidFill>
          </a:ln>
        </p:spPr>
      </p:pic>
      <p:pic>
        <p:nvPicPr>
          <p:cNvPr id="4" name="图片 3"/>
          <p:cNvPicPr>
            <a:picLocks noChangeAspect="1"/>
          </p:cNvPicPr>
          <p:nvPr/>
        </p:nvPicPr>
        <p:blipFill>
          <a:blip r:embed="rId4"/>
          <a:stretch>
            <a:fillRect/>
          </a:stretch>
        </p:blipFill>
        <p:spPr>
          <a:xfrm>
            <a:off x="5212351" y="2225813"/>
            <a:ext cx="3779878" cy="2518700"/>
          </a:xfrm>
          <a:prstGeom prst="rect">
            <a:avLst/>
          </a:prstGeom>
          <a:ln>
            <a:solidFill>
              <a:srgbClr val="005386"/>
            </a:solidFill>
          </a:ln>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3.7 </a:t>
            </a:r>
            <a:r>
              <a:rPr lang="zh-CN" altLang="en-US" dirty="0" smtClean="0"/>
              <a:t>项目</a:t>
            </a:r>
            <a:r>
              <a:rPr lang="en-US" altLang="zh-CN" dirty="0"/>
              <a:t>-</a:t>
            </a:r>
            <a:r>
              <a:rPr lang="zh-CN" altLang="en-US" dirty="0" smtClean="0"/>
              <a:t>问题的维护</a:t>
            </a:r>
            <a:endParaRPr lang="zh-CN" altLang="en-US" dirty="0"/>
          </a:p>
        </p:txBody>
      </p:sp>
      <p:sp>
        <p:nvSpPr>
          <p:cNvPr id="8" name="文本框 7"/>
          <p:cNvSpPr txBox="1"/>
          <p:nvPr/>
        </p:nvSpPr>
        <p:spPr>
          <a:xfrm>
            <a:off x="358137" y="609538"/>
            <a:ext cx="2851612" cy="3410012"/>
          </a:xfrm>
          <a:prstGeom prst="rect">
            <a:avLst/>
          </a:prstGeom>
          <a:ln>
            <a:solidFill>
              <a:srgbClr val="006699"/>
            </a:solidFill>
          </a:ln>
        </p:spPr>
        <p:txBody>
          <a:bodyPr wrap="square" rtlCol="0">
            <a:noAutofit/>
          </a:bodyPr>
          <a:lstStyle/>
          <a:p>
            <a:pPr>
              <a:lnSpc>
                <a:spcPct val="150000"/>
              </a:lnSpc>
            </a:pPr>
            <a:r>
              <a:rPr lang="zh-CN" altLang="en-US" sz="1400" b="1" dirty="0" smtClean="0">
                <a:solidFill>
                  <a:srgbClr val="0070C0"/>
                </a:solidFill>
                <a:latin typeface="微软雅黑 Light" panose="020B0502040204020203" pitchFamily="34" charset="-122"/>
                <a:ea typeface="微软雅黑 Light" panose="020B0502040204020203" pitchFamily="34" charset="-122"/>
              </a:rPr>
              <a:t>修改问题属性：从问题特性界面修改问题</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在项目</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问题界面，点击“</a:t>
            </a:r>
            <a:r>
              <a:rPr lang="en-US" altLang="zh-CN" sz="1400" dirty="0" smtClean="0">
                <a:solidFill>
                  <a:srgbClr val="0070C0"/>
                </a:solidFill>
                <a:latin typeface="微软雅黑 Light" panose="020B0502040204020203" pitchFamily="34" charset="-122"/>
                <a:ea typeface="微软雅黑 Light" panose="020B0502040204020203" pitchFamily="34" charset="-122"/>
              </a:rPr>
              <a:t>SEG</a:t>
            </a:r>
            <a:r>
              <a:rPr lang="zh-CN" altLang="en-US" sz="1400" dirty="0" smtClean="0">
                <a:solidFill>
                  <a:srgbClr val="0070C0"/>
                </a:solidFill>
                <a:latin typeface="微软雅黑 Light" panose="020B0502040204020203" pitchFamily="34" charset="-122"/>
                <a:ea typeface="微软雅黑 Light" panose="020B0502040204020203" pitchFamily="34" charset="-122"/>
              </a:rPr>
              <a:t>造型”进入</a:t>
            </a:r>
            <a:r>
              <a:rPr lang="en-US" altLang="zh-CN" sz="1400" dirty="0" smtClean="0">
                <a:solidFill>
                  <a:srgbClr val="0070C0"/>
                </a:solidFill>
                <a:latin typeface="微软雅黑 Light" panose="020B0502040204020203" pitchFamily="34" charset="-122"/>
                <a:ea typeface="微软雅黑 Light" panose="020B0502040204020203" pitchFamily="34" charset="-122"/>
              </a:rPr>
              <a:t>SEG</a:t>
            </a:r>
            <a:r>
              <a:rPr lang="zh-CN" altLang="en-US" sz="1400" dirty="0" smtClean="0">
                <a:solidFill>
                  <a:srgbClr val="0070C0"/>
                </a:solidFill>
                <a:latin typeface="微软雅黑 Light" panose="020B0502040204020203" pitchFamily="34" charset="-122"/>
                <a:ea typeface="微软雅黑 Light" panose="020B0502040204020203" pitchFamily="34" charset="-122"/>
              </a:rPr>
              <a:t>造型问题界面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点击需要修改问题属性的问题；</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在问题界面，点击“启用编辑”按钮；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修改问题属性值</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点击“完成”，修改结束</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rotWithShape="1">
          <a:blip r:embed="rId5"/>
          <a:srcRect l="26174" t="21615" r="24810" b="26949"/>
          <a:stretch/>
        </p:blipFill>
        <p:spPr>
          <a:xfrm>
            <a:off x="4740923" y="470370"/>
            <a:ext cx="254000" cy="253999"/>
          </a:xfrm>
          <a:prstGeom prst="rect">
            <a:avLst/>
          </a:prstGeom>
        </p:spPr>
      </p:pic>
      <p:pic>
        <p:nvPicPr>
          <p:cNvPr id="9" name="图片 8"/>
          <p:cNvPicPr>
            <a:picLocks noChangeAspect="1"/>
          </p:cNvPicPr>
          <p:nvPr/>
        </p:nvPicPr>
        <p:blipFill rotWithShape="1">
          <a:blip r:embed="rId6"/>
          <a:srcRect l="25280" t="20196" r="25551" b="25978"/>
          <a:stretch/>
        </p:blipFill>
        <p:spPr>
          <a:xfrm>
            <a:off x="4613526" y="1643729"/>
            <a:ext cx="254794" cy="269081"/>
          </a:xfrm>
          <a:prstGeom prst="rect">
            <a:avLst/>
          </a:prstGeom>
        </p:spPr>
      </p:pic>
      <p:pic>
        <p:nvPicPr>
          <p:cNvPr id="10" name="图片 9"/>
          <p:cNvPicPr>
            <a:picLocks noChangeAspect="1"/>
          </p:cNvPicPr>
          <p:nvPr/>
        </p:nvPicPr>
        <p:blipFill rotWithShape="1">
          <a:blip r:embed="rId7"/>
          <a:srcRect l="22297" t="16835" r="25011" b="26586"/>
          <a:stretch/>
        </p:blipFill>
        <p:spPr>
          <a:xfrm>
            <a:off x="4459675" y="2207993"/>
            <a:ext cx="273050" cy="279400"/>
          </a:xfrm>
          <a:prstGeom prst="rect">
            <a:avLst/>
          </a:prstGeom>
        </p:spPr>
      </p:pic>
      <p:sp>
        <p:nvSpPr>
          <p:cNvPr id="12" name="矩形 11"/>
          <p:cNvSpPr/>
          <p:nvPr/>
        </p:nvSpPr>
        <p:spPr>
          <a:xfrm>
            <a:off x="5007664" y="521642"/>
            <a:ext cx="518650" cy="17543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4867922" y="1679324"/>
            <a:ext cx="658391" cy="17106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5958702" y="2850162"/>
            <a:ext cx="2366148" cy="164563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矩形 13"/>
          <p:cNvSpPr/>
          <p:nvPr/>
        </p:nvSpPr>
        <p:spPr>
          <a:xfrm>
            <a:off x="4641979" y="2430884"/>
            <a:ext cx="181493" cy="17106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5" name="图片 14"/>
          <p:cNvPicPr>
            <a:picLocks noChangeAspect="1"/>
          </p:cNvPicPr>
          <p:nvPr/>
        </p:nvPicPr>
        <p:blipFill rotWithShape="1">
          <a:blip r:embed="rId8"/>
          <a:srcRect l="24390" t="23227" r="25369" b="26623"/>
          <a:stretch/>
        </p:blipFill>
        <p:spPr>
          <a:xfrm>
            <a:off x="5698353" y="2779339"/>
            <a:ext cx="260349" cy="247650"/>
          </a:xfrm>
          <a:prstGeom prst="rect">
            <a:avLst/>
          </a:prstGeom>
        </p:spPr>
      </p:pic>
      <p:pic>
        <p:nvPicPr>
          <p:cNvPr id="17" name="图片 16"/>
          <p:cNvPicPr>
            <a:picLocks noChangeAspect="1"/>
          </p:cNvPicPr>
          <p:nvPr/>
        </p:nvPicPr>
        <p:blipFill>
          <a:blip r:embed="rId9"/>
          <a:stretch>
            <a:fillRect/>
          </a:stretch>
        </p:blipFill>
        <p:spPr>
          <a:xfrm>
            <a:off x="7865021" y="4414764"/>
            <a:ext cx="518205" cy="499915"/>
          </a:xfrm>
          <a:prstGeom prst="rect">
            <a:avLst/>
          </a:prstGeom>
        </p:spPr>
      </p:pic>
      <p:sp>
        <p:nvSpPr>
          <p:cNvPr id="18" name="矩形 17"/>
          <p:cNvSpPr/>
          <p:nvPr/>
        </p:nvSpPr>
        <p:spPr>
          <a:xfrm>
            <a:off x="8414976" y="4560137"/>
            <a:ext cx="298151" cy="17106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981485605"/>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316605" y="376564"/>
            <a:ext cx="5652147" cy="2726388"/>
          </a:xfrm>
          <a:prstGeom prst="rect">
            <a:avLst/>
          </a:prstGeom>
        </p:spPr>
      </p:pic>
      <p:pic>
        <p:nvPicPr>
          <p:cNvPr id="2" name="图片 1"/>
          <p:cNvPicPr>
            <a:picLocks noChangeAspect="1"/>
          </p:cNvPicPr>
          <p:nvPr/>
        </p:nvPicPr>
        <p:blipFill>
          <a:blip r:embed="rId3"/>
          <a:stretch>
            <a:fillRect/>
          </a:stretch>
        </p:blipFill>
        <p:spPr>
          <a:xfrm>
            <a:off x="3397939" y="763210"/>
            <a:ext cx="1035623" cy="1709521"/>
          </a:xfrm>
          <a:prstGeom prst="rect">
            <a:avLst/>
          </a:prstGeom>
        </p:spPr>
      </p:pic>
      <p:pic>
        <p:nvPicPr>
          <p:cNvPr id="6" name="图片 5"/>
          <p:cNvPicPr>
            <a:picLocks noChangeAspect="1"/>
          </p:cNvPicPr>
          <p:nvPr/>
        </p:nvPicPr>
        <p:blipFill>
          <a:blip r:embed="rId4"/>
          <a:stretch>
            <a:fillRect/>
          </a:stretch>
        </p:blipFill>
        <p:spPr>
          <a:xfrm>
            <a:off x="3316604" y="3148094"/>
            <a:ext cx="5652147" cy="879531"/>
          </a:xfrm>
          <a:prstGeom prst="rect">
            <a:avLst/>
          </a:prstGeom>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3.7 </a:t>
            </a:r>
            <a:r>
              <a:rPr lang="zh-CN" altLang="en-US" dirty="0" smtClean="0"/>
              <a:t>项目</a:t>
            </a:r>
            <a:r>
              <a:rPr lang="en-US" altLang="zh-CN" dirty="0"/>
              <a:t>-</a:t>
            </a:r>
            <a:r>
              <a:rPr lang="zh-CN" altLang="en-US" dirty="0" smtClean="0"/>
              <a:t>问题的维护</a:t>
            </a:r>
            <a:endParaRPr lang="zh-CN" altLang="en-US" dirty="0"/>
          </a:p>
        </p:txBody>
      </p:sp>
      <p:sp>
        <p:nvSpPr>
          <p:cNvPr id="8" name="文本框 7"/>
          <p:cNvSpPr txBox="1"/>
          <p:nvPr/>
        </p:nvSpPr>
        <p:spPr>
          <a:xfrm>
            <a:off x="358137" y="609538"/>
            <a:ext cx="2851612" cy="3410012"/>
          </a:xfrm>
          <a:prstGeom prst="rect">
            <a:avLst/>
          </a:prstGeom>
          <a:ln>
            <a:solidFill>
              <a:srgbClr val="006699"/>
            </a:solidFill>
          </a:ln>
        </p:spPr>
        <p:txBody>
          <a:bodyPr wrap="square" rtlCol="0">
            <a:noAutofit/>
          </a:bodyPr>
          <a:lstStyle/>
          <a:p>
            <a:pPr>
              <a:lnSpc>
                <a:spcPct val="150000"/>
              </a:lnSpc>
            </a:pPr>
            <a:r>
              <a:rPr lang="zh-CN" altLang="en-US" sz="1200" b="1" dirty="0" smtClean="0">
                <a:solidFill>
                  <a:srgbClr val="0070C0"/>
                </a:solidFill>
                <a:latin typeface="微软雅黑 Light" panose="020B0502040204020203" pitchFamily="34" charset="-122"/>
                <a:ea typeface="微软雅黑 Light" panose="020B0502040204020203" pitchFamily="34" charset="-122"/>
              </a:rPr>
              <a:t>问题导出分为</a:t>
            </a:r>
            <a:endParaRPr lang="en-US" altLang="zh-CN" sz="1200" b="1" dirty="0" smtClean="0">
              <a:solidFill>
                <a:srgbClr val="0070C0"/>
              </a:solidFill>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en-US" altLang="zh-CN" sz="1200" b="1" dirty="0" smtClean="0">
                <a:solidFill>
                  <a:srgbClr val="0070C0"/>
                </a:solidFill>
                <a:latin typeface="微软雅黑 Light" panose="020B0502040204020203" pitchFamily="34" charset="-122"/>
                <a:ea typeface="微软雅黑 Light" panose="020B0502040204020203" pitchFamily="34" charset="-122"/>
              </a:rPr>
              <a:t>【</a:t>
            </a:r>
            <a:r>
              <a:rPr lang="zh-CN" altLang="en-US" sz="1200" b="1" dirty="0">
                <a:solidFill>
                  <a:srgbClr val="0070C0"/>
                </a:solidFill>
                <a:latin typeface="微软雅黑 Light" panose="020B0502040204020203" pitchFamily="34" charset="-122"/>
                <a:ea typeface="微软雅黑 Light" panose="020B0502040204020203" pitchFamily="34" charset="-122"/>
              </a:rPr>
              <a:t>问题更新导出</a:t>
            </a:r>
            <a:r>
              <a:rPr lang="en-US" altLang="zh-CN" sz="1200" b="1" dirty="0" smtClean="0">
                <a:solidFill>
                  <a:srgbClr val="0070C0"/>
                </a:solidFill>
                <a:latin typeface="微软雅黑 Light" panose="020B0502040204020203" pitchFamily="34" charset="-122"/>
                <a:ea typeface="微软雅黑 Light" panose="020B0502040204020203" pitchFamily="34" charset="-122"/>
              </a:rPr>
              <a:t>】</a:t>
            </a:r>
            <a:r>
              <a:rPr lang="zh-CN" altLang="en-US" sz="1200" b="1" dirty="0" smtClean="0">
                <a:solidFill>
                  <a:srgbClr val="0070C0"/>
                </a:solidFill>
                <a:latin typeface="微软雅黑 Light" panose="020B0502040204020203" pitchFamily="34" charset="-122"/>
                <a:ea typeface="微软雅黑 Light" panose="020B0502040204020203" pitchFamily="34" charset="-122"/>
              </a:rPr>
              <a:t>（问题所有者使用）</a:t>
            </a:r>
            <a:endParaRPr lang="en-US" altLang="zh-CN" sz="1200" b="1" dirty="0" smtClean="0">
              <a:solidFill>
                <a:srgbClr val="0070C0"/>
              </a:solidFill>
              <a:latin typeface="微软雅黑 Light" panose="020B0502040204020203" pitchFamily="34" charset="-122"/>
              <a:ea typeface="微软雅黑 Light" panose="020B0502040204020203" pitchFamily="34" charset="-122"/>
            </a:endParaRPr>
          </a:p>
          <a:p>
            <a:pPr marL="171450" indent="-171450">
              <a:lnSpc>
                <a:spcPct val="150000"/>
              </a:lnSpc>
              <a:buFont typeface="Arial" panose="020B0604020202020204" pitchFamily="34" charset="0"/>
              <a:buChar char="•"/>
            </a:pPr>
            <a:r>
              <a:rPr lang="en-US" altLang="zh-CN" sz="1200" b="1" dirty="0" smtClean="0">
                <a:solidFill>
                  <a:srgbClr val="0070C0"/>
                </a:solidFill>
                <a:latin typeface="微软雅黑 Light" panose="020B0502040204020203" pitchFamily="34" charset="-122"/>
                <a:ea typeface="微软雅黑 Light" panose="020B0502040204020203" pitchFamily="34" charset="-122"/>
              </a:rPr>
              <a:t>【</a:t>
            </a:r>
            <a:r>
              <a:rPr lang="zh-CN" altLang="en-US" sz="1200" b="1" dirty="0">
                <a:solidFill>
                  <a:srgbClr val="0070C0"/>
                </a:solidFill>
                <a:latin typeface="微软雅黑 Light" panose="020B0502040204020203" pitchFamily="34" charset="-122"/>
                <a:ea typeface="微软雅黑 Light" panose="020B0502040204020203" pitchFamily="34" charset="-122"/>
              </a:rPr>
              <a:t>问题对策导出</a:t>
            </a:r>
            <a:r>
              <a:rPr lang="en-US" altLang="zh-CN" sz="1200" b="1" dirty="0" smtClean="0">
                <a:solidFill>
                  <a:srgbClr val="0070C0"/>
                </a:solidFill>
                <a:latin typeface="微软雅黑 Light" panose="020B0502040204020203" pitchFamily="34" charset="-122"/>
                <a:ea typeface="微软雅黑 Light" panose="020B0502040204020203" pitchFamily="34" charset="-122"/>
              </a:rPr>
              <a:t>】</a:t>
            </a:r>
            <a:r>
              <a:rPr lang="zh-CN" altLang="en-US" sz="1200" b="1" dirty="0" smtClean="0">
                <a:solidFill>
                  <a:srgbClr val="0070C0"/>
                </a:solidFill>
                <a:latin typeface="微软雅黑 Light" panose="020B0502040204020203" pitchFamily="34" charset="-122"/>
                <a:ea typeface="微软雅黑 Light" panose="020B0502040204020203" pitchFamily="34" charset="-122"/>
              </a:rPr>
              <a:t>（问题对策人使用）</a:t>
            </a:r>
            <a:endParaRPr lang="en-US" altLang="zh-CN" sz="1200" b="1"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a:t>
            </a:r>
            <a:r>
              <a:rPr lang="en-US" altLang="zh-CN" sz="1200" dirty="0" smtClean="0">
                <a:solidFill>
                  <a:srgbClr val="0070C0"/>
                </a:solidFill>
                <a:latin typeface="微软雅黑 Light" panose="020B0502040204020203" pitchFamily="34" charset="-122"/>
                <a:ea typeface="微软雅黑 Light" panose="020B0502040204020203" pitchFamily="34" charset="-122"/>
              </a:rPr>
              <a:t>SEG</a:t>
            </a:r>
            <a:r>
              <a:rPr lang="zh-CN" altLang="en-US" sz="1200" dirty="0" smtClean="0">
                <a:solidFill>
                  <a:srgbClr val="0070C0"/>
                </a:solidFill>
                <a:latin typeface="微软雅黑 Light" panose="020B0502040204020203" pitchFamily="34" charset="-122"/>
                <a:ea typeface="微软雅黑 Light" panose="020B0502040204020203" pitchFamily="34" charset="-122"/>
              </a:rPr>
              <a:t>造型”进入</a:t>
            </a:r>
            <a:r>
              <a:rPr lang="en-US" altLang="zh-CN" sz="1200" dirty="0" smtClean="0">
                <a:solidFill>
                  <a:srgbClr val="0070C0"/>
                </a:solidFill>
                <a:latin typeface="微软雅黑 Light" panose="020B0502040204020203" pitchFamily="34" charset="-122"/>
                <a:ea typeface="微软雅黑 Light" panose="020B0502040204020203" pitchFamily="34" charset="-122"/>
              </a:rPr>
              <a:t>SEG</a:t>
            </a:r>
            <a:r>
              <a:rPr lang="zh-CN" altLang="en-US" sz="1200" dirty="0" smtClean="0">
                <a:solidFill>
                  <a:srgbClr val="0070C0"/>
                </a:solidFill>
                <a:latin typeface="微软雅黑 Light" panose="020B0502040204020203" pitchFamily="34" charset="-122"/>
                <a:ea typeface="微软雅黑 Light" panose="020B0502040204020203" pitchFamily="34" charset="-122"/>
              </a:rPr>
              <a:t>造型问题界面，勾选需要导出的问题；</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a:t>
            </a:r>
            <a:r>
              <a:rPr lang="zh-CN" altLang="en-US" sz="1200" dirty="0" smtClean="0">
                <a:solidFill>
                  <a:srgbClr val="0070C0"/>
                </a:solidFill>
                <a:latin typeface="微软雅黑 Light" panose="020B0502040204020203" pitchFamily="34" charset="-122"/>
                <a:ea typeface="微软雅黑 Light" panose="020B0502040204020203" pitchFamily="34" charset="-122"/>
              </a:rPr>
              <a:t>操作菜单中</a:t>
            </a:r>
            <a:r>
              <a:rPr lang="zh-CN" altLang="en-US" sz="1200" dirty="0" smtClean="0">
                <a:solidFill>
                  <a:srgbClr val="0070C0"/>
                </a:solidFill>
                <a:latin typeface="微软雅黑 Light" panose="020B0502040204020203" pitchFamily="34" charset="-122"/>
                <a:ea typeface="微软雅黑 Light" panose="020B0502040204020203" pitchFamily="34" charset="-122"/>
              </a:rPr>
              <a:t>的导出命令，</a:t>
            </a:r>
            <a:r>
              <a:rPr lang="zh-CN" altLang="en-US" sz="1200" dirty="0" smtClean="0">
                <a:solidFill>
                  <a:srgbClr val="0070C0"/>
                </a:solidFill>
                <a:latin typeface="微软雅黑 Light" panose="020B0502040204020203" pitchFamily="34" charset="-122"/>
                <a:ea typeface="微软雅黑 Light" panose="020B0502040204020203" pitchFamily="34" charset="-122"/>
              </a:rPr>
              <a:t>保存文件</a:t>
            </a:r>
            <a:r>
              <a:rPr lang="zh-CN" altLang="en-US" sz="1200" dirty="0" smtClean="0">
                <a:solidFill>
                  <a:srgbClr val="0070C0"/>
                </a:solidFill>
                <a:latin typeface="微软雅黑 Light" panose="020B0502040204020203" pitchFamily="34" charset="-122"/>
                <a:ea typeface="微软雅黑 Light" panose="020B0502040204020203" pitchFamily="34" charset="-122"/>
              </a:rPr>
              <a:t>；</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a:t>
            </a:r>
            <a:r>
              <a:rPr lang="en-US" altLang="zh-CN" sz="1200" dirty="0" smtClean="0">
                <a:solidFill>
                  <a:srgbClr val="0070C0"/>
                </a:solidFill>
                <a:latin typeface="微软雅黑 Light" panose="020B0502040204020203" pitchFamily="34" charset="-122"/>
                <a:ea typeface="微软雅黑 Light" panose="020B0502040204020203" pitchFamily="34" charset="-122"/>
              </a:rPr>
              <a:t>EXCEL</a:t>
            </a:r>
            <a:r>
              <a:rPr lang="zh-CN" altLang="en-US" sz="1200" dirty="0" smtClean="0">
                <a:solidFill>
                  <a:srgbClr val="0070C0"/>
                </a:solidFill>
                <a:latin typeface="微软雅黑 Light" panose="020B0502040204020203" pitchFamily="34" charset="-122"/>
                <a:ea typeface="微软雅黑 Light" panose="020B0502040204020203" pitchFamily="34" charset="-122"/>
              </a:rPr>
              <a:t>中修改对应属性值</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rotWithShape="1">
          <a:blip r:embed="rId5"/>
          <a:srcRect l="26174" t="21615" r="24810" b="26949"/>
          <a:stretch/>
        </p:blipFill>
        <p:spPr>
          <a:xfrm>
            <a:off x="4288631" y="2799511"/>
            <a:ext cx="254000" cy="253999"/>
          </a:xfrm>
          <a:prstGeom prst="rect">
            <a:avLst/>
          </a:prstGeom>
        </p:spPr>
      </p:pic>
      <p:pic>
        <p:nvPicPr>
          <p:cNvPr id="9" name="图片 8"/>
          <p:cNvPicPr>
            <a:picLocks noChangeAspect="1"/>
          </p:cNvPicPr>
          <p:nvPr/>
        </p:nvPicPr>
        <p:blipFill rotWithShape="1">
          <a:blip r:embed="rId6"/>
          <a:srcRect l="25280" t="20196" r="25551" b="25978"/>
          <a:stretch/>
        </p:blipFill>
        <p:spPr>
          <a:xfrm>
            <a:off x="4003471" y="1970567"/>
            <a:ext cx="254794" cy="269081"/>
          </a:xfrm>
          <a:prstGeom prst="rect">
            <a:avLst/>
          </a:prstGeom>
        </p:spPr>
      </p:pic>
      <p:pic>
        <p:nvPicPr>
          <p:cNvPr id="10" name="图片 9"/>
          <p:cNvPicPr>
            <a:picLocks noChangeAspect="1"/>
          </p:cNvPicPr>
          <p:nvPr/>
        </p:nvPicPr>
        <p:blipFill rotWithShape="1">
          <a:blip r:embed="rId7"/>
          <a:srcRect l="22297" t="16835" r="25011" b="26586"/>
          <a:stretch/>
        </p:blipFill>
        <p:spPr>
          <a:xfrm>
            <a:off x="3177137" y="3368138"/>
            <a:ext cx="273050" cy="279400"/>
          </a:xfrm>
          <a:prstGeom prst="rect">
            <a:avLst/>
          </a:prstGeom>
        </p:spPr>
      </p:pic>
      <p:sp>
        <p:nvSpPr>
          <p:cNvPr id="12" name="矩形 11"/>
          <p:cNvSpPr/>
          <p:nvPr/>
        </p:nvSpPr>
        <p:spPr>
          <a:xfrm>
            <a:off x="3466458" y="1997088"/>
            <a:ext cx="537013" cy="27462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3336290" y="2826034"/>
            <a:ext cx="952341" cy="20095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3313662" y="3595881"/>
            <a:ext cx="5655089" cy="40785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494919282"/>
      </p:ext>
    </p:extLst>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2"/>
          <a:srcRect r="35454" b="12494"/>
          <a:stretch/>
        </p:blipFill>
        <p:spPr>
          <a:xfrm>
            <a:off x="3336290" y="608699"/>
            <a:ext cx="2473960" cy="2248801"/>
          </a:xfrm>
          <a:prstGeom prst="rect">
            <a:avLst/>
          </a:prstGeom>
        </p:spPr>
      </p:pic>
      <p:pic>
        <p:nvPicPr>
          <p:cNvPr id="13" name="图片 12"/>
          <p:cNvPicPr>
            <a:picLocks noChangeAspect="1"/>
          </p:cNvPicPr>
          <p:nvPr/>
        </p:nvPicPr>
        <p:blipFill>
          <a:blip r:embed="rId3"/>
          <a:stretch>
            <a:fillRect/>
          </a:stretch>
        </p:blipFill>
        <p:spPr>
          <a:xfrm>
            <a:off x="4264328" y="1312325"/>
            <a:ext cx="936322" cy="1545603"/>
          </a:xfrm>
          <a:prstGeom prst="rect">
            <a:avLst/>
          </a:prstGeom>
        </p:spPr>
      </p:pic>
      <p:pic>
        <p:nvPicPr>
          <p:cNvPr id="2" name="图片 1"/>
          <p:cNvPicPr>
            <a:picLocks noChangeAspect="1"/>
          </p:cNvPicPr>
          <p:nvPr/>
        </p:nvPicPr>
        <p:blipFill>
          <a:blip r:embed="rId4"/>
          <a:stretch>
            <a:fillRect/>
          </a:stretch>
        </p:blipFill>
        <p:spPr>
          <a:xfrm>
            <a:off x="6034311" y="608699"/>
            <a:ext cx="2090270" cy="1398599"/>
          </a:xfrm>
          <a:prstGeom prst="rect">
            <a:avLst/>
          </a:prstGeom>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3.7 </a:t>
            </a:r>
            <a:r>
              <a:rPr lang="zh-CN" altLang="en-US" dirty="0" smtClean="0"/>
              <a:t>项目</a:t>
            </a:r>
            <a:r>
              <a:rPr lang="en-US" altLang="zh-CN" dirty="0"/>
              <a:t>-</a:t>
            </a:r>
            <a:r>
              <a:rPr lang="zh-CN" altLang="en-US" dirty="0" smtClean="0"/>
              <a:t>问题的维护</a:t>
            </a:r>
            <a:endParaRPr lang="zh-CN" altLang="en-US" dirty="0"/>
          </a:p>
        </p:txBody>
      </p:sp>
      <p:sp>
        <p:nvSpPr>
          <p:cNvPr id="8" name="文本框 7"/>
          <p:cNvSpPr txBox="1"/>
          <p:nvPr/>
        </p:nvSpPr>
        <p:spPr>
          <a:xfrm>
            <a:off x="358137" y="609538"/>
            <a:ext cx="2851612" cy="3251262"/>
          </a:xfrm>
          <a:prstGeom prst="rect">
            <a:avLst/>
          </a:prstGeom>
          <a:ln>
            <a:solidFill>
              <a:srgbClr val="006699"/>
            </a:solidFill>
          </a:ln>
        </p:spPr>
        <p:txBody>
          <a:bodyPr wrap="square" rtlCol="0">
            <a:noAutofit/>
          </a:bodyPr>
          <a:lstStyle/>
          <a:p>
            <a:pPr>
              <a:lnSpc>
                <a:spcPct val="150000"/>
              </a:lnSpc>
            </a:pPr>
            <a:r>
              <a:rPr lang="zh-CN" altLang="en-US" sz="1400" b="1" dirty="0" smtClean="0">
                <a:solidFill>
                  <a:srgbClr val="0070C0"/>
                </a:solidFill>
                <a:latin typeface="微软雅黑 Light" panose="020B0502040204020203" pitchFamily="34" charset="-122"/>
                <a:ea typeface="微软雅黑 Light" panose="020B0502040204020203" pitchFamily="34" charset="-122"/>
              </a:rPr>
              <a:t>问题对策导入：通过</a:t>
            </a: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smtClean="0">
                <a:solidFill>
                  <a:srgbClr val="0070C0"/>
                </a:solidFill>
                <a:latin typeface="微软雅黑 Light" panose="020B0502040204020203" pitchFamily="34" charset="-122"/>
                <a:ea typeface="微软雅黑 Light" panose="020B0502040204020203" pitchFamily="34" charset="-122"/>
              </a:rPr>
              <a:t>问题对策导出</a:t>
            </a: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smtClean="0">
                <a:solidFill>
                  <a:srgbClr val="0070C0"/>
                </a:solidFill>
                <a:latin typeface="微软雅黑 Light" panose="020B0502040204020203" pitchFamily="34" charset="-122"/>
                <a:ea typeface="微软雅黑 Light" panose="020B0502040204020203" pitchFamily="34" charset="-122"/>
              </a:rPr>
              <a:t>和</a:t>
            </a: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smtClean="0">
                <a:solidFill>
                  <a:srgbClr val="0070C0"/>
                </a:solidFill>
                <a:latin typeface="微软雅黑 Light" panose="020B0502040204020203" pitchFamily="34" charset="-122"/>
                <a:ea typeface="微软雅黑 Light" panose="020B0502040204020203" pitchFamily="34" charset="-122"/>
              </a:rPr>
              <a:t>问题对策导入</a:t>
            </a:r>
            <a:r>
              <a:rPr lang="en-US" altLang="zh-CN" sz="1400" b="1" dirty="0" smtClean="0">
                <a:solidFill>
                  <a:srgbClr val="0070C0"/>
                </a:solidFill>
                <a:latin typeface="微软雅黑 Light" panose="020B0502040204020203" pitchFamily="34" charset="-122"/>
                <a:ea typeface="微软雅黑 Light" panose="020B0502040204020203" pitchFamily="34" charset="-122"/>
              </a:rPr>
              <a:t>】</a:t>
            </a:r>
            <a:r>
              <a:rPr lang="zh-CN" altLang="en-US" sz="1400" b="1" dirty="0">
                <a:solidFill>
                  <a:srgbClr val="0070C0"/>
                </a:solidFill>
                <a:latin typeface="微软雅黑 Light" panose="020B0502040204020203" pitchFamily="34" charset="-122"/>
                <a:ea typeface="微软雅黑 Light" panose="020B0502040204020203" pitchFamily="34" charset="-122"/>
              </a:rPr>
              <a:t>进行</a:t>
            </a:r>
            <a:r>
              <a:rPr lang="zh-CN" altLang="en-US" sz="1400" b="1" dirty="0" smtClean="0">
                <a:solidFill>
                  <a:srgbClr val="0070C0"/>
                </a:solidFill>
                <a:latin typeface="微软雅黑 Light" panose="020B0502040204020203" pitchFamily="34" charset="-122"/>
                <a:ea typeface="微软雅黑 Light" panose="020B0502040204020203" pitchFamily="34" charset="-122"/>
              </a:rPr>
              <a:t>问题的批量</a:t>
            </a:r>
            <a:r>
              <a:rPr lang="zh-CN" altLang="en-US" sz="1400" b="1" dirty="0">
                <a:solidFill>
                  <a:srgbClr val="0070C0"/>
                </a:solidFill>
                <a:latin typeface="微软雅黑 Light" panose="020B0502040204020203" pitchFamily="34" charset="-122"/>
                <a:ea typeface="微软雅黑 Light" panose="020B0502040204020203" pitchFamily="34" charset="-122"/>
              </a:rPr>
              <a:t>对策</a:t>
            </a:r>
            <a:endParaRPr lang="en-US" altLang="zh-CN" sz="1400" b="1"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在“</a:t>
            </a:r>
            <a:r>
              <a:rPr lang="en-US" altLang="zh-CN" sz="1400" dirty="0" smtClean="0">
                <a:solidFill>
                  <a:srgbClr val="0070C0"/>
                </a:solidFill>
                <a:latin typeface="微软雅黑 Light" panose="020B0502040204020203" pitchFamily="34" charset="-122"/>
                <a:ea typeface="微软雅黑 Light" panose="020B0502040204020203" pitchFamily="34" charset="-122"/>
              </a:rPr>
              <a:t>SEG</a:t>
            </a:r>
            <a:r>
              <a:rPr lang="zh-CN" altLang="en-US" sz="1400" dirty="0" smtClean="0">
                <a:solidFill>
                  <a:srgbClr val="0070C0"/>
                </a:solidFill>
                <a:latin typeface="微软雅黑 Light" panose="020B0502040204020203" pitchFamily="34" charset="-122"/>
                <a:ea typeface="微软雅黑 Light" panose="020B0502040204020203" pitchFamily="34" charset="-122"/>
              </a:rPr>
              <a:t>造型”问题界面，点击操作菜单中的“问题对策导入”；</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点击“浏览”，选择修改好的问题表格；</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点击“完成”</a:t>
            </a:r>
            <a:r>
              <a:rPr lang="zh-CN" altLang="en-US" sz="1400" dirty="0">
                <a:solidFill>
                  <a:srgbClr val="0070C0"/>
                </a:solidFill>
                <a:latin typeface="微软雅黑 Light" panose="020B0502040204020203" pitchFamily="34" charset="-122"/>
                <a:ea typeface="微软雅黑 Light" panose="020B0502040204020203" pitchFamily="34" charset="-122"/>
              </a:rPr>
              <a:t>，提示问题对策导入</a:t>
            </a:r>
            <a:r>
              <a:rPr lang="zh-CN" altLang="en-US" sz="1400" dirty="0" smtClean="0">
                <a:solidFill>
                  <a:srgbClr val="0070C0"/>
                </a:solidFill>
                <a:latin typeface="微软雅黑 Light" panose="020B0502040204020203" pitchFamily="34" charset="-122"/>
                <a:ea typeface="微软雅黑 Light" panose="020B0502040204020203" pitchFamily="34" charset="-122"/>
              </a:rPr>
              <a:t>成功，问题对策完成</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12" name="矩形 11"/>
          <p:cNvSpPr/>
          <p:nvPr/>
        </p:nvSpPr>
        <p:spPr>
          <a:xfrm>
            <a:off x="4289656" y="2266950"/>
            <a:ext cx="518650" cy="15436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6511211" y="1240666"/>
            <a:ext cx="334090" cy="20095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20"/>
          <p:cNvSpPr/>
          <p:nvPr/>
        </p:nvSpPr>
        <p:spPr>
          <a:xfrm>
            <a:off x="7451011" y="1806343"/>
            <a:ext cx="334090" cy="200955"/>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4" name="图片 13"/>
          <p:cNvPicPr>
            <a:picLocks noChangeAspect="1"/>
          </p:cNvPicPr>
          <p:nvPr/>
        </p:nvPicPr>
        <p:blipFill rotWithShape="1">
          <a:blip r:embed="rId5"/>
          <a:srcRect l="26174" t="21615" r="24810" b="26949"/>
          <a:stretch/>
        </p:blipFill>
        <p:spPr>
          <a:xfrm>
            <a:off x="4040267" y="2240967"/>
            <a:ext cx="254000" cy="253999"/>
          </a:xfrm>
          <a:prstGeom prst="rect">
            <a:avLst/>
          </a:prstGeom>
        </p:spPr>
      </p:pic>
      <p:pic>
        <p:nvPicPr>
          <p:cNvPr id="18" name="图片 17"/>
          <p:cNvPicPr>
            <a:picLocks noChangeAspect="1"/>
          </p:cNvPicPr>
          <p:nvPr/>
        </p:nvPicPr>
        <p:blipFill rotWithShape="1">
          <a:blip r:embed="rId6"/>
          <a:srcRect l="25280" t="20196" r="25551" b="25978"/>
          <a:stretch/>
        </p:blipFill>
        <p:spPr>
          <a:xfrm>
            <a:off x="6252816" y="1077352"/>
            <a:ext cx="254794" cy="269081"/>
          </a:xfrm>
          <a:prstGeom prst="rect">
            <a:avLst/>
          </a:prstGeom>
        </p:spPr>
      </p:pic>
      <p:pic>
        <p:nvPicPr>
          <p:cNvPr id="19" name="图片 18"/>
          <p:cNvPicPr>
            <a:picLocks noChangeAspect="1"/>
          </p:cNvPicPr>
          <p:nvPr/>
        </p:nvPicPr>
        <p:blipFill rotWithShape="1">
          <a:blip r:embed="rId7"/>
          <a:srcRect l="22297" t="16835" r="25011" b="26586"/>
          <a:stretch/>
        </p:blipFill>
        <p:spPr>
          <a:xfrm>
            <a:off x="7122967" y="1747646"/>
            <a:ext cx="273050" cy="279400"/>
          </a:xfrm>
          <a:prstGeom prst="rect">
            <a:avLst/>
          </a:prstGeom>
        </p:spPr>
      </p:pic>
    </p:spTree>
    <p:extLst>
      <p:ext uri="{BB962C8B-B14F-4D97-AF65-F5344CB8AC3E}">
        <p14:creationId xmlns:p14="http://schemas.microsoft.com/office/powerpoint/2010/main" val="1984598879"/>
      </p:ext>
    </p:extLst>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3546768" y="3167047"/>
            <a:ext cx="5369755" cy="1253521"/>
          </a:xfrm>
          <a:prstGeom prst="rect">
            <a:avLst/>
          </a:prstGeom>
        </p:spPr>
      </p:pic>
      <p:pic>
        <p:nvPicPr>
          <p:cNvPr id="14" name="图片 13"/>
          <p:cNvPicPr>
            <a:picLocks noChangeAspect="1"/>
          </p:cNvPicPr>
          <p:nvPr/>
        </p:nvPicPr>
        <p:blipFill>
          <a:blip r:embed="rId3"/>
          <a:stretch>
            <a:fillRect/>
          </a:stretch>
        </p:blipFill>
        <p:spPr>
          <a:xfrm>
            <a:off x="3500449" y="609538"/>
            <a:ext cx="5416074" cy="2331604"/>
          </a:xfrm>
          <a:prstGeom prst="rect">
            <a:avLst/>
          </a:prstGeom>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3.8 </a:t>
            </a:r>
            <a:r>
              <a:rPr lang="zh-CN" altLang="en-US" dirty="0" smtClean="0"/>
              <a:t>查看</a:t>
            </a:r>
            <a:r>
              <a:rPr lang="zh-CN" altLang="en-US" dirty="0"/>
              <a:t>投资和费用申请</a:t>
            </a:r>
          </a:p>
        </p:txBody>
      </p:sp>
      <p:sp>
        <p:nvSpPr>
          <p:cNvPr id="8" name="文本框 7"/>
          <p:cNvSpPr txBox="1"/>
          <p:nvPr/>
        </p:nvSpPr>
        <p:spPr>
          <a:xfrm>
            <a:off x="358138" y="609538"/>
            <a:ext cx="3088618" cy="3811030"/>
          </a:xfrm>
          <a:prstGeom prst="rect">
            <a:avLst/>
          </a:prstGeom>
          <a:ln>
            <a:solidFill>
              <a:srgbClr val="006699"/>
            </a:solidFill>
          </a:ln>
        </p:spPr>
        <p:txBody>
          <a:bodyPr wrap="square" rtlCol="0">
            <a:noAutofit/>
          </a:bodyPr>
          <a:lstStyle/>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点击项目菜单中“投资”，进入投资界面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点击部和组前的</a:t>
            </a:r>
            <a:r>
              <a:rPr lang="en-US" altLang="zh-CN" sz="1400" dirty="0" smtClean="0">
                <a:solidFill>
                  <a:srgbClr val="0070C0"/>
                </a:solidFill>
                <a:latin typeface="微软雅黑 Light" panose="020B0502040204020203" pitchFamily="34" charset="-122"/>
                <a:ea typeface="微软雅黑 Light" panose="020B0502040204020203" pitchFamily="34" charset="-122"/>
              </a:rPr>
              <a:t>+</a:t>
            </a:r>
            <a:r>
              <a:rPr lang="zh-CN" altLang="en-US" sz="1400" dirty="0" smtClean="0">
                <a:solidFill>
                  <a:srgbClr val="0070C0"/>
                </a:solidFill>
                <a:latin typeface="微软雅黑 Light" panose="020B0502040204020203" pitchFamily="34" charset="-122"/>
                <a:ea typeface="微软雅黑 Light" panose="020B0502040204020203" pitchFamily="34" charset="-122"/>
              </a:rPr>
              <a:t>号，展开，查看组下的投资项和投资金额、投资余额等</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点击某个投资项，如“领料”，进入投资项的界面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点击投资项菜单中“费用申请”，在界面中即可查看所有的费用申请</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成本管制组要求部看部组看组，所以各组窗口只能看到组下投资</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rotWithShape="1">
          <a:blip r:embed="rId4"/>
          <a:srcRect l="26174" t="21615" r="24810" b="26949"/>
          <a:stretch/>
        </p:blipFill>
        <p:spPr>
          <a:xfrm>
            <a:off x="3955216" y="1850722"/>
            <a:ext cx="254000" cy="253999"/>
          </a:xfrm>
          <a:prstGeom prst="rect">
            <a:avLst/>
          </a:prstGeom>
        </p:spPr>
      </p:pic>
      <p:pic>
        <p:nvPicPr>
          <p:cNvPr id="9" name="图片 8"/>
          <p:cNvPicPr>
            <a:picLocks noChangeAspect="1"/>
          </p:cNvPicPr>
          <p:nvPr/>
        </p:nvPicPr>
        <p:blipFill rotWithShape="1">
          <a:blip r:embed="rId5"/>
          <a:srcRect l="25280" t="20196" r="25551" b="25978"/>
          <a:stretch/>
        </p:blipFill>
        <p:spPr>
          <a:xfrm>
            <a:off x="4317207" y="1605165"/>
            <a:ext cx="254794" cy="269081"/>
          </a:xfrm>
          <a:prstGeom prst="rect">
            <a:avLst/>
          </a:prstGeom>
        </p:spPr>
      </p:pic>
      <p:pic>
        <p:nvPicPr>
          <p:cNvPr id="10" name="图片 9"/>
          <p:cNvPicPr>
            <a:picLocks noChangeAspect="1"/>
          </p:cNvPicPr>
          <p:nvPr/>
        </p:nvPicPr>
        <p:blipFill rotWithShape="1">
          <a:blip r:embed="rId6"/>
          <a:srcRect l="22297" t="16835" r="25011" b="26586"/>
          <a:stretch/>
        </p:blipFill>
        <p:spPr>
          <a:xfrm>
            <a:off x="5139357" y="2193735"/>
            <a:ext cx="273050" cy="279400"/>
          </a:xfrm>
          <a:prstGeom prst="rect">
            <a:avLst/>
          </a:prstGeom>
        </p:spPr>
      </p:pic>
      <p:pic>
        <p:nvPicPr>
          <p:cNvPr id="11" name="图片 10"/>
          <p:cNvPicPr>
            <a:picLocks noChangeAspect="1"/>
          </p:cNvPicPr>
          <p:nvPr/>
        </p:nvPicPr>
        <p:blipFill rotWithShape="1">
          <a:blip r:embed="rId7"/>
          <a:srcRect l="24390" t="23227" r="25369" b="26623"/>
          <a:stretch/>
        </p:blipFill>
        <p:spPr>
          <a:xfrm>
            <a:off x="3959474" y="4059029"/>
            <a:ext cx="260349" cy="247650"/>
          </a:xfrm>
          <a:prstGeom prst="rect">
            <a:avLst/>
          </a:prstGeom>
        </p:spPr>
      </p:pic>
      <p:sp>
        <p:nvSpPr>
          <p:cNvPr id="12" name="矩形 11"/>
          <p:cNvSpPr/>
          <p:nvPr/>
        </p:nvSpPr>
        <p:spPr>
          <a:xfrm>
            <a:off x="3546768" y="1902339"/>
            <a:ext cx="406821" cy="15076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4572001" y="1670086"/>
            <a:ext cx="4244510" cy="29694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4918075" y="2288237"/>
            <a:ext cx="236455" cy="15076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矩形 17"/>
          <p:cNvSpPr/>
          <p:nvPr/>
        </p:nvSpPr>
        <p:spPr>
          <a:xfrm>
            <a:off x="3546768" y="4108509"/>
            <a:ext cx="406821" cy="14869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4444604" y="4037613"/>
            <a:ext cx="4471919" cy="13703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405645831"/>
      </p:ext>
    </p:extLst>
  </p:cSld>
  <p:clrMapOvr>
    <a:masterClrMapping/>
  </p:clrMapOvr>
  <p:transition spd="slow">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682183" y="2854409"/>
            <a:ext cx="5203742" cy="1736641"/>
          </a:xfrm>
          <a:prstGeom prst="rect">
            <a:avLst/>
          </a:prstGeom>
          <a:ln>
            <a:solidFill>
              <a:schemeClr val="accent1"/>
            </a:solidFill>
          </a:ln>
        </p:spPr>
      </p:pic>
      <p:pic>
        <p:nvPicPr>
          <p:cNvPr id="2" name="图片 1"/>
          <p:cNvPicPr>
            <a:picLocks noChangeAspect="1"/>
          </p:cNvPicPr>
          <p:nvPr/>
        </p:nvPicPr>
        <p:blipFill>
          <a:blip r:embed="rId4"/>
          <a:stretch>
            <a:fillRect/>
          </a:stretch>
        </p:blipFill>
        <p:spPr>
          <a:xfrm>
            <a:off x="3682183" y="301091"/>
            <a:ext cx="2489954" cy="2115837"/>
          </a:xfrm>
          <a:prstGeom prst="rect">
            <a:avLst/>
          </a:prstGeom>
          <a:ln>
            <a:solidFill>
              <a:schemeClr val="accent1"/>
            </a:solidFill>
          </a:ln>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3.8 </a:t>
            </a:r>
            <a:r>
              <a:rPr lang="zh-CN" altLang="en-US" dirty="0" smtClean="0"/>
              <a:t>发起投资调整单</a:t>
            </a:r>
            <a:endParaRPr lang="zh-CN" altLang="en-US" dirty="0"/>
          </a:p>
        </p:txBody>
      </p:sp>
      <p:sp>
        <p:nvSpPr>
          <p:cNvPr id="8" name="文本框 7"/>
          <p:cNvSpPr txBox="1"/>
          <p:nvPr/>
        </p:nvSpPr>
        <p:spPr>
          <a:xfrm>
            <a:off x="358138" y="609538"/>
            <a:ext cx="3058162" cy="4172012"/>
          </a:xfrm>
          <a:prstGeom prst="rect">
            <a:avLst/>
          </a:prstGeom>
          <a:ln>
            <a:solidFill>
              <a:srgbClr val="006699"/>
            </a:solidFill>
          </a:ln>
        </p:spPr>
        <p:txBody>
          <a:bodyPr wrap="square" rtlCol="0">
            <a:noAutofit/>
          </a:bodyPr>
          <a:lstStyle/>
          <a:p>
            <a:pPr>
              <a:lnSpc>
                <a:spcPct val="150000"/>
              </a:lnSpc>
            </a:pPr>
            <a:r>
              <a:rPr lang="zh-CN" altLang="en-US" sz="1200" dirty="0" smtClean="0">
                <a:solidFill>
                  <a:srgbClr val="0070C0"/>
                </a:solidFill>
                <a:latin typeface="微软雅黑 Light" panose="020B0502040204020203" pitchFamily="34" charset="-122"/>
                <a:ea typeface="微软雅黑 Light" panose="020B0502040204020203" pitchFamily="34" charset="-122"/>
              </a:rPr>
              <a:t>投资调整单分为</a:t>
            </a:r>
            <a:r>
              <a:rPr lang="en-US" altLang="zh-CN" sz="1200" dirty="0" smtClean="0">
                <a:solidFill>
                  <a:srgbClr val="0070C0"/>
                </a:solidFill>
                <a:latin typeface="微软雅黑 Light" panose="020B0502040204020203" pitchFamily="34" charset="-122"/>
                <a:ea typeface="微软雅黑 Light" panose="020B0502040204020203" pitchFamily="34" charset="-122"/>
              </a:rPr>
              <a:t>3</a:t>
            </a:r>
            <a:r>
              <a:rPr lang="zh-CN" altLang="en-US" sz="1200" dirty="0" smtClean="0">
                <a:solidFill>
                  <a:srgbClr val="0070C0"/>
                </a:solidFill>
                <a:latin typeface="微软雅黑 Light" panose="020B0502040204020203" pitchFamily="34" charset="-122"/>
                <a:ea typeface="微软雅黑 Light" panose="020B0502040204020203" pitchFamily="34" charset="-122"/>
              </a:rPr>
              <a:t>种，</a:t>
            </a:r>
            <a:r>
              <a:rPr lang="zh-CN" altLang="en-US" sz="1200" b="1" dirty="0" smtClean="0">
                <a:solidFill>
                  <a:srgbClr val="0070C0"/>
                </a:solidFill>
                <a:latin typeface="微软雅黑 Light" panose="020B0502040204020203" pitchFamily="34" charset="-122"/>
                <a:ea typeface="微软雅黑 Light" panose="020B0502040204020203" pitchFamily="34" charset="-122"/>
              </a:rPr>
              <a:t>组内调整、部内调整、跨部调整。</a:t>
            </a:r>
            <a:endParaRPr lang="en-US" altLang="zh-CN" sz="1200" b="1"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r>
              <a:rPr lang="zh-CN" altLang="en-US" sz="1200" dirty="0" smtClean="0">
                <a:solidFill>
                  <a:srgbClr val="0070C0"/>
                </a:solidFill>
                <a:latin typeface="微软雅黑 Light" panose="020B0502040204020203" pitchFamily="34" charset="-122"/>
                <a:ea typeface="微软雅黑 Light" panose="020B0502040204020203" pitchFamily="34" charset="-122"/>
              </a:rPr>
              <a:t>组内调整：</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在投资界面，勾选需要互相调整的两个投资项；</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点击操作菜单中的“新建投资调整单”；</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填写投资调整单名称；</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选择部内投资调整流程模板；</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点击“完成，进入投资调整单界面；</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点击调整单菜单中的“受影响项“；</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点击“启用编辑”按钮；</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a:t>
            </a:r>
            <a:r>
              <a:rPr lang="zh-CN" altLang="en-US" sz="1200" dirty="0" smtClean="0">
                <a:solidFill>
                  <a:srgbClr val="0070C0"/>
                </a:solidFill>
                <a:latin typeface="微软雅黑 Light" panose="020B0502040204020203" pitchFamily="34" charset="-122"/>
                <a:ea typeface="微软雅黑 Light" panose="020B0502040204020203" pitchFamily="34" charset="-122"/>
              </a:rPr>
              <a:t>“调整金额”填写金额数目，调整方式会根据调整金额的正负自动为调增或调减 ；</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点击“保存”</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rotWithShape="1">
          <a:blip r:embed="rId5"/>
          <a:srcRect l="26174" t="21615" r="24810" b="26949"/>
          <a:stretch/>
        </p:blipFill>
        <p:spPr>
          <a:xfrm>
            <a:off x="4536015" y="2077847"/>
            <a:ext cx="254000" cy="253999"/>
          </a:xfrm>
          <a:prstGeom prst="rect">
            <a:avLst/>
          </a:prstGeom>
        </p:spPr>
      </p:pic>
      <p:pic>
        <p:nvPicPr>
          <p:cNvPr id="9" name="图片 8"/>
          <p:cNvPicPr>
            <a:picLocks noChangeAspect="1"/>
          </p:cNvPicPr>
          <p:nvPr/>
        </p:nvPicPr>
        <p:blipFill rotWithShape="1">
          <a:blip r:embed="rId6"/>
          <a:srcRect l="25280" t="20196" r="25551" b="25978"/>
          <a:stretch/>
        </p:blipFill>
        <p:spPr>
          <a:xfrm>
            <a:off x="4309799" y="1161068"/>
            <a:ext cx="254794" cy="269081"/>
          </a:xfrm>
          <a:prstGeom prst="rect">
            <a:avLst/>
          </a:prstGeom>
        </p:spPr>
      </p:pic>
      <p:pic>
        <p:nvPicPr>
          <p:cNvPr id="10" name="图片 9"/>
          <p:cNvPicPr>
            <a:picLocks noChangeAspect="1"/>
          </p:cNvPicPr>
          <p:nvPr/>
        </p:nvPicPr>
        <p:blipFill rotWithShape="1">
          <a:blip r:embed="rId7"/>
          <a:srcRect l="22297" t="16835" r="25011" b="26586"/>
          <a:stretch/>
        </p:blipFill>
        <p:spPr>
          <a:xfrm>
            <a:off x="6159437" y="660400"/>
            <a:ext cx="273050" cy="279400"/>
          </a:xfrm>
          <a:prstGeom prst="rect">
            <a:avLst/>
          </a:prstGeom>
        </p:spPr>
      </p:pic>
      <p:sp>
        <p:nvSpPr>
          <p:cNvPr id="12" name="矩形 11"/>
          <p:cNvSpPr/>
          <p:nvPr/>
        </p:nvSpPr>
        <p:spPr>
          <a:xfrm>
            <a:off x="4564593" y="1207908"/>
            <a:ext cx="770176" cy="15076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4787633" y="2132916"/>
            <a:ext cx="547136" cy="25880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6381750" y="4076700"/>
            <a:ext cx="1625600" cy="40640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矩形 17"/>
          <p:cNvSpPr/>
          <p:nvPr/>
        </p:nvSpPr>
        <p:spPr>
          <a:xfrm>
            <a:off x="3713934" y="4002454"/>
            <a:ext cx="671158" cy="20759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5480301" y="3372488"/>
            <a:ext cx="215649" cy="21684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3" name="图片 2"/>
          <p:cNvPicPr>
            <a:picLocks noChangeAspect="1"/>
          </p:cNvPicPr>
          <p:nvPr/>
        </p:nvPicPr>
        <p:blipFill>
          <a:blip r:embed="rId8"/>
          <a:stretch>
            <a:fillRect/>
          </a:stretch>
        </p:blipFill>
        <p:spPr>
          <a:xfrm>
            <a:off x="6426931" y="291741"/>
            <a:ext cx="2456574" cy="2515823"/>
          </a:xfrm>
          <a:prstGeom prst="rect">
            <a:avLst/>
          </a:prstGeom>
          <a:ln>
            <a:solidFill>
              <a:schemeClr val="accent1"/>
            </a:solidFill>
          </a:ln>
        </p:spPr>
      </p:pic>
      <p:sp>
        <p:nvSpPr>
          <p:cNvPr id="20" name="矩形 19"/>
          <p:cNvSpPr/>
          <p:nvPr/>
        </p:nvSpPr>
        <p:spPr>
          <a:xfrm>
            <a:off x="6426930" y="741968"/>
            <a:ext cx="1923320" cy="15338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20"/>
          <p:cNvSpPr/>
          <p:nvPr/>
        </p:nvSpPr>
        <p:spPr>
          <a:xfrm>
            <a:off x="6422080" y="2342621"/>
            <a:ext cx="1693220" cy="15338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2" name="图片 21"/>
          <p:cNvPicPr>
            <a:picLocks noChangeAspect="1"/>
          </p:cNvPicPr>
          <p:nvPr/>
        </p:nvPicPr>
        <p:blipFill rotWithShape="1">
          <a:blip r:embed="rId9"/>
          <a:srcRect l="24390" t="23227" r="25369" b="26623"/>
          <a:stretch/>
        </p:blipFill>
        <p:spPr>
          <a:xfrm>
            <a:off x="6153879" y="2293103"/>
            <a:ext cx="260349" cy="247650"/>
          </a:xfrm>
          <a:prstGeom prst="rect">
            <a:avLst/>
          </a:prstGeom>
        </p:spPr>
      </p:pic>
      <p:pic>
        <p:nvPicPr>
          <p:cNvPr id="15" name="图片 14"/>
          <p:cNvPicPr>
            <a:picLocks noChangeAspect="1"/>
          </p:cNvPicPr>
          <p:nvPr/>
        </p:nvPicPr>
        <p:blipFill>
          <a:blip r:embed="rId10"/>
          <a:stretch>
            <a:fillRect/>
          </a:stretch>
        </p:blipFill>
        <p:spPr>
          <a:xfrm>
            <a:off x="7832045" y="2463429"/>
            <a:ext cx="518205" cy="499915"/>
          </a:xfrm>
          <a:prstGeom prst="rect">
            <a:avLst/>
          </a:prstGeom>
        </p:spPr>
      </p:pic>
      <p:sp>
        <p:nvSpPr>
          <p:cNvPr id="24" name="矩形 23"/>
          <p:cNvSpPr/>
          <p:nvPr/>
        </p:nvSpPr>
        <p:spPr>
          <a:xfrm>
            <a:off x="8244100" y="2615938"/>
            <a:ext cx="328400" cy="197976"/>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6" name="图片 25"/>
          <p:cNvPicPr>
            <a:picLocks noChangeAspect="1"/>
          </p:cNvPicPr>
          <p:nvPr/>
        </p:nvPicPr>
        <p:blipFill>
          <a:blip r:embed="rId11"/>
          <a:stretch>
            <a:fillRect/>
          </a:stretch>
        </p:blipFill>
        <p:spPr>
          <a:xfrm>
            <a:off x="3320833" y="3856294"/>
            <a:ext cx="518205" cy="499915"/>
          </a:xfrm>
          <a:prstGeom prst="rect">
            <a:avLst/>
          </a:prstGeom>
        </p:spPr>
      </p:pic>
      <p:pic>
        <p:nvPicPr>
          <p:cNvPr id="28" name="图片 27"/>
          <p:cNvPicPr>
            <a:picLocks noChangeAspect="1"/>
          </p:cNvPicPr>
          <p:nvPr/>
        </p:nvPicPr>
        <p:blipFill>
          <a:blip r:embed="rId12"/>
          <a:stretch>
            <a:fillRect/>
          </a:stretch>
        </p:blipFill>
        <p:spPr>
          <a:xfrm>
            <a:off x="5085474" y="3122146"/>
            <a:ext cx="518205" cy="499915"/>
          </a:xfrm>
          <a:prstGeom prst="rect">
            <a:avLst/>
          </a:prstGeom>
        </p:spPr>
      </p:pic>
      <p:pic>
        <p:nvPicPr>
          <p:cNvPr id="31" name="图片 30"/>
          <p:cNvPicPr>
            <a:picLocks noChangeAspect="1"/>
          </p:cNvPicPr>
          <p:nvPr/>
        </p:nvPicPr>
        <p:blipFill>
          <a:blip r:embed="rId13"/>
          <a:stretch>
            <a:fillRect/>
          </a:stretch>
        </p:blipFill>
        <p:spPr>
          <a:xfrm>
            <a:off x="5969599" y="3926749"/>
            <a:ext cx="518205" cy="493819"/>
          </a:xfrm>
          <a:prstGeom prst="rect">
            <a:avLst/>
          </a:prstGeom>
        </p:spPr>
      </p:pic>
      <p:sp>
        <p:nvSpPr>
          <p:cNvPr id="32" name="矩形 31"/>
          <p:cNvSpPr/>
          <p:nvPr/>
        </p:nvSpPr>
        <p:spPr>
          <a:xfrm>
            <a:off x="8156439" y="3589337"/>
            <a:ext cx="289061" cy="201613"/>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34" name="图片 33"/>
          <p:cNvPicPr>
            <a:picLocks noChangeAspect="1"/>
          </p:cNvPicPr>
          <p:nvPr/>
        </p:nvPicPr>
        <p:blipFill>
          <a:blip r:embed="rId14"/>
          <a:stretch>
            <a:fillRect/>
          </a:stretch>
        </p:blipFill>
        <p:spPr>
          <a:xfrm>
            <a:off x="7768873" y="3433451"/>
            <a:ext cx="518205" cy="493819"/>
          </a:xfrm>
          <a:prstGeom prst="rect">
            <a:avLst/>
          </a:prstGeom>
        </p:spPr>
      </p:pic>
    </p:spTree>
    <p:extLst>
      <p:ext uri="{BB962C8B-B14F-4D97-AF65-F5344CB8AC3E}">
        <p14:creationId xmlns:p14="http://schemas.microsoft.com/office/powerpoint/2010/main" val="244756458"/>
      </p:ext>
    </p:extLst>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745184" y="236940"/>
            <a:ext cx="4732775" cy="2697460"/>
          </a:xfrm>
          <a:prstGeom prst="rect">
            <a:avLst/>
          </a:prstGeom>
          <a:ln>
            <a:solidFill>
              <a:schemeClr val="accent1"/>
            </a:solidFill>
          </a:ln>
        </p:spPr>
      </p:pic>
      <p:pic>
        <p:nvPicPr>
          <p:cNvPr id="17" name="图片 16"/>
          <p:cNvPicPr>
            <a:picLocks noChangeAspect="1"/>
          </p:cNvPicPr>
          <p:nvPr/>
        </p:nvPicPr>
        <p:blipFill>
          <a:blip r:embed="rId3"/>
          <a:stretch>
            <a:fillRect/>
          </a:stretch>
        </p:blipFill>
        <p:spPr>
          <a:xfrm>
            <a:off x="3509176" y="2710575"/>
            <a:ext cx="3354358" cy="2044526"/>
          </a:xfrm>
          <a:prstGeom prst="rect">
            <a:avLst/>
          </a:prstGeom>
          <a:ln>
            <a:solidFill>
              <a:schemeClr val="accent1"/>
            </a:solidFill>
          </a:ln>
        </p:spPr>
      </p:pic>
      <p:pic>
        <p:nvPicPr>
          <p:cNvPr id="14" name="图片 13"/>
          <p:cNvPicPr>
            <a:picLocks noChangeAspect="1"/>
          </p:cNvPicPr>
          <p:nvPr/>
        </p:nvPicPr>
        <p:blipFill>
          <a:blip r:embed="rId4"/>
          <a:stretch>
            <a:fillRect/>
          </a:stretch>
        </p:blipFill>
        <p:spPr>
          <a:xfrm>
            <a:off x="6030377" y="3803100"/>
            <a:ext cx="2985637" cy="1234935"/>
          </a:xfrm>
          <a:prstGeom prst="rect">
            <a:avLst/>
          </a:prstGeom>
          <a:ln>
            <a:solidFill>
              <a:schemeClr val="accent1"/>
            </a:solidFill>
          </a:ln>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3.8 </a:t>
            </a:r>
            <a:r>
              <a:rPr lang="zh-CN" altLang="en-US" dirty="0" smtClean="0"/>
              <a:t>发起投资调整单</a:t>
            </a:r>
            <a:endParaRPr lang="zh-CN" altLang="en-US" dirty="0"/>
          </a:p>
        </p:txBody>
      </p:sp>
      <p:sp>
        <p:nvSpPr>
          <p:cNvPr id="8" name="文本框 7"/>
          <p:cNvSpPr txBox="1"/>
          <p:nvPr/>
        </p:nvSpPr>
        <p:spPr>
          <a:xfrm>
            <a:off x="358138" y="609537"/>
            <a:ext cx="2898411" cy="4135865"/>
          </a:xfrm>
          <a:prstGeom prst="rect">
            <a:avLst/>
          </a:prstGeom>
          <a:ln>
            <a:solidFill>
              <a:srgbClr val="006699"/>
            </a:solidFill>
          </a:ln>
        </p:spPr>
        <p:txBody>
          <a:bodyPr wrap="square" rtlCol="0">
            <a:noAutofit/>
          </a:bodyPr>
          <a:lstStyle/>
          <a:p>
            <a:pPr>
              <a:lnSpc>
                <a:spcPct val="150000"/>
              </a:lnSpc>
            </a:pPr>
            <a:r>
              <a:rPr lang="zh-CN" altLang="en-US" sz="1200" dirty="0" smtClean="0">
                <a:solidFill>
                  <a:srgbClr val="0070C0"/>
                </a:solidFill>
                <a:latin typeface="微软雅黑 Light" panose="020B0502040204020203" pitchFamily="34" charset="-122"/>
                <a:ea typeface="微软雅黑 Light" panose="020B0502040204020203" pitchFamily="34" charset="-122"/>
              </a:rPr>
              <a:t>发起投资调整单流程：</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在投资调整单界面，点击“生命周期”；</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点击“指派参与者”，弹出流程任务人员添加界面；</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在对应节点中点击“添加”，弹出搜索界面；</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点击“搜索”按钮；</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在搜索结果中勾选流程节点人员</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点击“提交”，流程节点人员添加完成</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如需要删除流程节点人员，在“指派参与者”界面，选中人员，点击“移除”即可。</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rotWithShape="1">
          <a:blip r:embed="rId5"/>
          <a:srcRect l="26174" t="21615" r="24810" b="26949"/>
          <a:stretch/>
        </p:blipFill>
        <p:spPr>
          <a:xfrm>
            <a:off x="3497801" y="686574"/>
            <a:ext cx="254000" cy="253999"/>
          </a:xfrm>
          <a:prstGeom prst="rect">
            <a:avLst/>
          </a:prstGeom>
        </p:spPr>
      </p:pic>
      <p:pic>
        <p:nvPicPr>
          <p:cNvPr id="9" name="图片 8"/>
          <p:cNvPicPr>
            <a:picLocks noChangeAspect="1"/>
          </p:cNvPicPr>
          <p:nvPr/>
        </p:nvPicPr>
        <p:blipFill rotWithShape="1">
          <a:blip r:embed="rId6"/>
          <a:srcRect l="25280" t="20196" r="25551" b="25978"/>
          <a:stretch/>
        </p:blipFill>
        <p:spPr>
          <a:xfrm>
            <a:off x="5480301" y="1714390"/>
            <a:ext cx="254794" cy="269081"/>
          </a:xfrm>
          <a:prstGeom prst="rect">
            <a:avLst/>
          </a:prstGeom>
        </p:spPr>
      </p:pic>
      <p:pic>
        <p:nvPicPr>
          <p:cNvPr id="10" name="图片 9"/>
          <p:cNvPicPr>
            <a:picLocks noChangeAspect="1"/>
          </p:cNvPicPr>
          <p:nvPr/>
        </p:nvPicPr>
        <p:blipFill rotWithShape="1">
          <a:blip r:embed="rId7"/>
          <a:srcRect l="22297" t="16835" r="25011" b="26586"/>
          <a:stretch/>
        </p:blipFill>
        <p:spPr>
          <a:xfrm>
            <a:off x="5278664" y="3289278"/>
            <a:ext cx="273050" cy="279400"/>
          </a:xfrm>
          <a:prstGeom prst="rect">
            <a:avLst/>
          </a:prstGeom>
        </p:spPr>
      </p:pic>
      <p:sp>
        <p:nvSpPr>
          <p:cNvPr id="12" name="矩形 11"/>
          <p:cNvSpPr/>
          <p:nvPr/>
        </p:nvSpPr>
        <p:spPr>
          <a:xfrm>
            <a:off x="6096181" y="1199649"/>
            <a:ext cx="181522" cy="157944"/>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12"/>
          <p:cNvSpPr/>
          <p:nvPr/>
        </p:nvSpPr>
        <p:spPr>
          <a:xfrm>
            <a:off x="3751801" y="741968"/>
            <a:ext cx="489873" cy="15338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6867045" y="3953872"/>
            <a:ext cx="126854" cy="122384"/>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矩形 17"/>
          <p:cNvSpPr/>
          <p:nvPr/>
        </p:nvSpPr>
        <p:spPr>
          <a:xfrm>
            <a:off x="8810800" y="4934237"/>
            <a:ext cx="205214" cy="10379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矩形 18"/>
          <p:cNvSpPr/>
          <p:nvPr/>
        </p:nvSpPr>
        <p:spPr>
          <a:xfrm>
            <a:off x="5192284" y="3509414"/>
            <a:ext cx="159179" cy="95799"/>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矩形 19"/>
          <p:cNvSpPr/>
          <p:nvPr/>
        </p:nvSpPr>
        <p:spPr>
          <a:xfrm>
            <a:off x="6426930" y="741968"/>
            <a:ext cx="1923320" cy="15338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20"/>
          <p:cNvSpPr/>
          <p:nvPr/>
        </p:nvSpPr>
        <p:spPr>
          <a:xfrm>
            <a:off x="5190491" y="4109305"/>
            <a:ext cx="158591" cy="82828"/>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2" name="图片 21"/>
          <p:cNvPicPr>
            <a:picLocks noChangeAspect="1"/>
          </p:cNvPicPr>
          <p:nvPr/>
        </p:nvPicPr>
        <p:blipFill rotWithShape="1">
          <a:blip r:embed="rId8"/>
          <a:srcRect l="24390" t="23227" r="25369" b="26623"/>
          <a:stretch/>
        </p:blipFill>
        <p:spPr>
          <a:xfrm>
            <a:off x="6616647" y="3823687"/>
            <a:ext cx="260349" cy="247650"/>
          </a:xfrm>
          <a:prstGeom prst="rect">
            <a:avLst/>
          </a:prstGeom>
        </p:spPr>
      </p:pic>
      <p:pic>
        <p:nvPicPr>
          <p:cNvPr id="15" name="图片 14"/>
          <p:cNvPicPr>
            <a:picLocks noChangeAspect="1"/>
          </p:cNvPicPr>
          <p:nvPr/>
        </p:nvPicPr>
        <p:blipFill>
          <a:blip r:embed="rId9"/>
          <a:stretch>
            <a:fillRect/>
          </a:stretch>
        </p:blipFill>
        <p:spPr>
          <a:xfrm>
            <a:off x="6744281" y="4311260"/>
            <a:ext cx="518205" cy="499915"/>
          </a:xfrm>
          <a:prstGeom prst="rect">
            <a:avLst/>
          </a:prstGeom>
        </p:spPr>
      </p:pic>
      <p:sp>
        <p:nvSpPr>
          <p:cNvPr id="24" name="矩形 23"/>
          <p:cNvSpPr/>
          <p:nvPr/>
        </p:nvSpPr>
        <p:spPr>
          <a:xfrm>
            <a:off x="7135506" y="4500466"/>
            <a:ext cx="1317992" cy="12300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26" name="图片 25"/>
          <p:cNvPicPr>
            <a:picLocks noChangeAspect="1"/>
          </p:cNvPicPr>
          <p:nvPr/>
        </p:nvPicPr>
        <p:blipFill>
          <a:blip r:embed="rId10"/>
          <a:stretch>
            <a:fillRect/>
          </a:stretch>
        </p:blipFill>
        <p:spPr>
          <a:xfrm>
            <a:off x="8395202" y="4745403"/>
            <a:ext cx="518205" cy="499915"/>
          </a:xfrm>
          <a:prstGeom prst="rect">
            <a:avLst/>
          </a:prstGeom>
        </p:spPr>
      </p:pic>
      <p:pic>
        <p:nvPicPr>
          <p:cNvPr id="28" name="图片 27"/>
          <p:cNvPicPr>
            <a:picLocks noChangeAspect="1"/>
          </p:cNvPicPr>
          <p:nvPr/>
        </p:nvPicPr>
        <p:blipFill>
          <a:blip r:embed="rId11"/>
          <a:stretch>
            <a:fillRect/>
          </a:stretch>
        </p:blipFill>
        <p:spPr>
          <a:xfrm>
            <a:off x="3698698" y="3825099"/>
            <a:ext cx="518205" cy="499915"/>
          </a:xfrm>
          <a:prstGeom prst="rect">
            <a:avLst/>
          </a:prstGeom>
        </p:spPr>
      </p:pic>
      <p:sp>
        <p:nvSpPr>
          <p:cNvPr id="32" name="矩形 31"/>
          <p:cNvSpPr/>
          <p:nvPr/>
        </p:nvSpPr>
        <p:spPr>
          <a:xfrm>
            <a:off x="4074704" y="4018048"/>
            <a:ext cx="1034816" cy="106277"/>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7" name="矩形 26"/>
          <p:cNvSpPr/>
          <p:nvPr/>
        </p:nvSpPr>
        <p:spPr>
          <a:xfrm>
            <a:off x="5682540" y="1904499"/>
            <a:ext cx="181522" cy="157944"/>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9" name="矩形 28"/>
          <p:cNvSpPr/>
          <p:nvPr/>
        </p:nvSpPr>
        <p:spPr>
          <a:xfrm>
            <a:off x="4679065" y="2337977"/>
            <a:ext cx="3291818" cy="26938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364741894"/>
      </p:ext>
    </p:extLst>
  </p:cSld>
  <p:clrMapOvr>
    <a:masterClrMapping/>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611893" y="608322"/>
            <a:ext cx="5198907" cy="3027658"/>
          </a:xfrm>
          <a:prstGeom prst="rect">
            <a:avLst/>
          </a:prstGeom>
          <a:ln>
            <a:solidFill>
              <a:srgbClr val="005386"/>
            </a:solidFill>
          </a:ln>
        </p:spPr>
      </p:pic>
      <p:sp>
        <p:nvSpPr>
          <p:cNvPr id="5" name="标题 4"/>
          <p:cNvSpPr>
            <a:spLocks noGrp="1"/>
          </p:cNvSpPr>
          <p:nvPr>
            <p:ph type="title"/>
          </p:nvPr>
        </p:nvSpPr>
        <p:spPr>
          <a:xfrm>
            <a:off x="358138" y="143591"/>
            <a:ext cx="5193576" cy="465947"/>
          </a:xfrm>
        </p:spPr>
        <p:txBody>
          <a:bodyPr vert="horz" lIns="87916" tIns="43957" rIns="87916" bIns="43957" rtlCol="0" anchor="ctr">
            <a:noAutofit/>
          </a:bodyPr>
          <a:lstStyle/>
          <a:p>
            <a:pPr fontAlgn="base">
              <a:spcAft>
                <a:spcPct val="0"/>
              </a:spcAft>
            </a:pPr>
            <a:r>
              <a:rPr lang="en-US" altLang="zh-CN" dirty="0" smtClean="0"/>
              <a:t>3.8 </a:t>
            </a:r>
            <a:r>
              <a:rPr lang="zh-CN" altLang="en-US" dirty="0" smtClean="0"/>
              <a:t>发起投资调整单</a:t>
            </a:r>
            <a:endParaRPr lang="zh-CN" altLang="en-US" dirty="0"/>
          </a:p>
        </p:txBody>
      </p:sp>
      <p:sp>
        <p:nvSpPr>
          <p:cNvPr id="8" name="文本框 7"/>
          <p:cNvSpPr txBox="1"/>
          <p:nvPr/>
        </p:nvSpPr>
        <p:spPr>
          <a:xfrm>
            <a:off x="358138" y="609538"/>
            <a:ext cx="2791462" cy="4279961"/>
          </a:xfrm>
          <a:prstGeom prst="rect">
            <a:avLst/>
          </a:prstGeom>
          <a:ln>
            <a:solidFill>
              <a:srgbClr val="006699"/>
            </a:solidFill>
          </a:ln>
        </p:spPr>
        <p:txBody>
          <a:bodyPr wrap="square" rtlCol="0">
            <a:noAutofit/>
          </a:bodyPr>
          <a:lstStyle/>
          <a:p>
            <a:pPr>
              <a:lnSpc>
                <a:spcPct val="150000"/>
              </a:lnSpc>
            </a:pPr>
            <a:r>
              <a:rPr lang="zh-CN" altLang="en-US" sz="1200" dirty="0" smtClean="0">
                <a:solidFill>
                  <a:srgbClr val="0070C0"/>
                </a:solidFill>
                <a:latin typeface="微软雅黑 Light" panose="020B0502040204020203" pitchFamily="34" charset="-122"/>
                <a:ea typeface="微软雅黑 Light" panose="020B0502040204020203" pitchFamily="34" charset="-122"/>
              </a:rPr>
              <a:t>发起投资调整单流程：</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9"/>
            </a:pPr>
            <a:r>
              <a:rPr lang="zh-CN" altLang="en-US" sz="1200" dirty="0" smtClean="0">
                <a:solidFill>
                  <a:srgbClr val="0070C0"/>
                </a:solidFill>
                <a:latin typeface="微软雅黑 Light" panose="020B0502040204020203" pitchFamily="34" charset="-122"/>
                <a:ea typeface="微软雅黑 Light" panose="020B0502040204020203" pitchFamily="34" charset="-122"/>
              </a:rPr>
              <a:t>在“生命周期”界面点击“升级”，将状态提升至“签核中“状态，流程将自动启动</a:t>
            </a:r>
            <a:r>
              <a:rPr lang="zh-CN" altLang="en-US"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FF6600"/>
                </a:solidFill>
                <a:latin typeface="微软雅黑 Light" panose="020B0502040204020203" pitchFamily="34" charset="-122"/>
                <a:ea typeface="微软雅黑 Light" panose="020B0502040204020203" pitchFamily="34" charset="-122"/>
              </a:rPr>
              <a:t>（注意：在提升状态时，系统会检查，所有受影响项中调整金额之和是否为</a:t>
            </a:r>
            <a:r>
              <a:rPr lang="en-US" altLang="zh-CN" sz="1200" dirty="0" smtClean="0">
                <a:solidFill>
                  <a:srgbClr val="FF6600"/>
                </a:solidFill>
                <a:latin typeface="微软雅黑 Light" panose="020B0502040204020203" pitchFamily="34" charset="-122"/>
                <a:ea typeface="微软雅黑 Light" panose="020B0502040204020203" pitchFamily="34" charset="-122"/>
              </a:rPr>
              <a:t>0</a:t>
            </a:r>
            <a:r>
              <a:rPr lang="zh-CN" altLang="en-US" sz="1200" dirty="0" smtClean="0">
                <a:solidFill>
                  <a:srgbClr val="FF6600"/>
                </a:solidFill>
                <a:latin typeface="微软雅黑 Light" panose="020B0502040204020203" pitchFamily="34" charset="-122"/>
                <a:ea typeface="微软雅黑 Light" panose="020B0502040204020203" pitchFamily="34" charset="-122"/>
              </a:rPr>
              <a:t>，不为</a:t>
            </a:r>
            <a:r>
              <a:rPr lang="en-US" altLang="zh-CN" sz="1200" dirty="0" smtClean="0">
                <a:solidFill>
                  <a:srgbClr val="FF6600"/>
                </a:solidFill>
                <a:latin typeface="微软雅黑 Light" panose="020B0502040204020203" pitchFamily="34" charset="-122"/>
                <a:ea typeface="微软雅黑 Light" panose="020B0502040204020203" pitchFamily="34" charset="-122"/>
              </a:rPr>
              <a:t>0</a:t>
            </a:r>
            <a:r>
              <a:rPr lang="zh-CN" altLang="en-US" sz="1200" dirty="0" smtClean="0">
                <a:solidFill>
                  <a:srgbClr val="FF6600"/>
                </a:solidFill>
                <a:latin typeface="微软雅黑 Light" panose="020B0502040204020203" pitchFamily="34" charset="-122"/>
                <a:ea typeface="微软雅黑 Light" panose="020B0502040204020203" pitchFamily="34" charset="-122"/>
              </a:rPr>
              <a:t>时会提示错误，同时也会检查调减金额是否已超出该投资项的投资余额，调减金额超过投资余额也会提示错误）</a:t>
            </a:r>
            <a:endParaRPr lang="en-US" altLang="zh-CN" sz="1200" dirty="0" smtClean="0">
              <a:solidFill>
                <a:srgbClr val="FF660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9"/>
            </a:pPr>
            <a:r>
              <a:rPr lang="zh-CN" altLang="en-US" sz="1200" dirty="0" smtClean="0">
                <a:solidFill>
                  <a:srgbClr val="0070C0"/>
                </a:solidFill>
                <a:latin typeface="微软雅黑 Light" panose="020B0502040204020203" pitchFamily="34" charset="-122"/>
                <a:ea typeface="微软雅黑 Light" panose="020B0502040204020203" pitchFamily="34" charset="-122"/>
              </a:rPr>
              <a:t>在“操作”列查看流程任务目前的状态，当流程中的所有节点任务完成后，生命周期状态将自动提升至完成。</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9"/>
            </a:pPr>
            <a:r>
              <a:rPr lang="zh-CN" altLang="en-US" sz="1200" dirty="0" smtClean="0">
                <a:solidFill>
                  <a:srgbClr val="0070C0"/>
                </a:solidFill>
                <a:latin typeface="微软雅黑 Light" panose="020B0502040204020203" pitchFamily="34" charset="-122"/>
                <a:ea typeface="微软雅黑 Light" panose="020B0502040204020203" pitchFamily="34" charset="-122"/>
              </a:rPr>
              <a:t>未完成和已完成的投资调整单将在项目菜单“审批</a:t>
            </a:r>
            <a:r>
              <a:rPr lang="en-US" altLang="zh-CN" sz="1200" dirty="0" smtClean="0">
                <a:solidFill>
                  <a:srgbClr val="0070C0"/>
                </a:solidFill>
                <a:latin typeface="微软雅黑 Light" panose="020B0502040204020203" pitchFamily="34" charset="-122"/>
                <a:ea typeface="微软雅黑 Light" panose="020B0502040204020203" pitchFamily="34" charset="-122"/>
              </a:rPr>
              <a:t>/</a:t>
            </a:r>
            <a:r>
              <a:rPr lang="zh-CN" altLang="en-US" sz="1200" dirty="0" smtClean="0">
                <a:solidFill>
                  <a:srgbClr val="0070C0"/>
                </a:solidFill>
                <a:latin typeface="微软雅黑 Light" panose="020B0502040204020203" pitchFamily="34" charset="-122"/>
                <a:ea typeface="微软雅黑 Light" panose="020B0502040204020203" pitchFamily="34" charset="-122"/>
              </a:rPr>
              <a:t>变更单”中查看。</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266700" indent="-266700">
              <a:lnSpc>
                <a:spcPct val="150000"/>
              </a:lnSpc>
              <a:buFont typeface="+mj-ea"/>
              <a:buAutoNum type="circleNumDbPlain" startAt="9"/>
            </a:pP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a:lnSpc>
                <a:spcPct val="150000"/>
              </a:lnSpc>
            </a:pP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sp>
        <p:nvSpPr>
          <p:cNvPr id="12" name="矩形 11"/>
          <p:cNvSpPr/>
          <p:nvPr/>
        </p:nvSpPr>
        <p:spPr>
          <a:xfrm>
            <a:off x="5106775" y="1409925"/>
            <a:ext cx="181522" cy="157944"/>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34" name="图片 33"/>
          <p:cNvPicPr>
            <a:picLocks noChangeAspect="1"/>
          </p:cNvPicPr>
          <p:nvPr/>
        </p:nvPicPr>
        <p:blipFill>
          <a:blip r:embed="rId3"/>
          <a:stretch>
            <a:fillRect/>
          </a:stretch>
        </p:blipFill>
        <p:spPr>
          <a:xfrm>
            <a:off x="4712083" y="1363611"/>
            <a:ext cx="518205" cy="493819"/>
          </a:xfrm>
          <a:prstGeom prst="rect">
            <a:avLst/>
          </a:prstGeom>
        </p:spPr>
      </p:pic>
      <p:sp>
        <p:nvSpPr>
          <p:cNvPr id="27" name="矩形 26"/>
          <p:cNvSpPr/>
          <p:nvPr/>
        </p:nvSpPr>
        <p:spPr>
          <a:xfrm>
            <a:off x="9144000" y="2084231"/>
            <a:ext cx="181522" cy="157944"/>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9" name="矩形 28"/>
          <p:cNvSpPr/>
          <p:nvPr/>
        </p:nvSpPr>
        <p:spPr>
          <a:xfrm>
            <a:off x="7848600" y="3017916"/>
            <a:ext cx="546100" cy="269381"/>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1" name="图片 10"/>
          <p:cNvPicPr>
            <a:picLocks noChangeAspect="1"/>
          </p:cNvPicPr>
          <p:nvPr/>
        </p:nvPicPr>
        <p:blipFill rotWithShape="1">
          <a:blip r:embed="rId4"/>
          <a:srcRect l="11476" t="10982" r="52853" b="16616"/>
          <a:stretch/>
        </p:blipFill>
        <p:spPr>
          <a:xfrm>
            <a:off x="7613650" y="2774950"/>
            <a:ext cx="317500" cy="361950"/>
          </a:xfrm>
          <a:prstGeom prst="rect">
            <a:avLst/>
          </a:prstGeom>
        </p:spPr>
      </p:pic>
      <p:pic>
        <p:nvPicPr>
          <p:cNvPr id="23" name="图片 22"/>
          <p:cNvPicPr>
            <a:picLocks noChangeAspect="1"/>
          </p:cNvPicPr>
          <p:nvPr/>
        </p:nvPicPr>
        <p:blipFill>
          <a:blip r:embed="rId5"/>
          <a:stretch>
            <a:fillRect/>
          </a:stretch>
        </p:blipFill>
        <p:spPr>
          <a:xfrm>
            <a:off x="3611893" y="3126403"/>
            <a:ext cx="2740025" cy="1813369"/>
          </a:xfrm>
          <a:prstGeom prst="rect">
            <a:avLst/>
          </a:prstGeom>
          <a:ln>
            <a:solidFill>
              <a:srgbClr val="005386"/>
            </a:solidFill>
          </a:ln>
        </p:spPr>
      </p:pic>
      <p:sp>
        <p:nvSpPr>
          <p:cNvPr id="33" name="矩形 32"/>
          <p:cNvSpPr/>
          <p:nvPr/>
        </p:nvSpPr>
        <p:spPr>
          <a:xfrm>
            <a:off x="3611892" y="4770263"/>
            <a:ext cx="791853" cy="169510"/>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0" name="文本框 29"/>
          <p:cNvSpPr txBox="1"/>
          <p:nvPr/>
        </p:nvSpPr>
        <p:spPr>
          <a:xfrm>
            <a:off x="3204962" y="4670352"/>
            <a:ext cx="461986" cy="369332"/>
          </a:xfrm>
          <a:prstGeom prst="rect">
            <a:avLst/>
          </a:prstGeom>
          <a:noFill/>
        </p:spPr>
        <p:txBody>
          <a:bodyPr wrap="none" rtlCol="0">
            <a:spAutoFit/>
          </a:bodyPr>
          <a:lstStyle/>
          <a:p>
            <a:r>
              <a:rPr lang="zh-CN" altLang="en-US" dirty="0" smtClean="0">
                <a:solidFill>
                  <a:srgbClr val="FF0000"/>
                </a:solidFill>
                <a:latin typeface="Calibri" panose="020F0502020204030204" pitchFamily="34" charset="0"/>
              </a:rPr>
              <a:t>⑪</a:t>
            </a:r>
            <a:endParaRPr lang="zh-CN" altLang="en-US" dirty="0">
              <a:solidFill>
                <a:srgbClr val="FF0000"/>
              </a:solidFill>
            </a:endParaRPr>
          </a:p>
        </p:txBody>
      </p:sp>
    </p:spTree>
    <p:extLst>
      <p:ext uri="{BB962C8B-B14F-4D97-AF65-F5344CB8AC3E}">
        <p14:creationId xmlns:p14="http://schemas.microsoft.com/office/powerpoint/2010/main" val="1861888438"/>
      </p:ext>
    </p:extLst>
  </p:cSld>
  <p:clrMapOvr>
    <a:masterClrMapping/>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82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58138" y="143591"/>
            <a:ext cx="2483033" cy="465947"/>
          </a:xfrm>
        </p:spPr>
        <p:txBody>
          <a:bodyPr vert="horz" lIns="87916" tIns="43957" rIns="87916" bIns="43957" rtlCol="0" anchor="ctr">
            <a:noAutofit/>
          </a:bodyPr>
          <a:lstStyle/>
          <a:p>
            <a:pPr fontAlgn="base">
              <a:spcAft>
                <a:spcPct val="0"/>
              </a:spcAft>
            </a:pPr>
            <a:r>
              <a:rPr lang="en-US" altLang="zh-CN" dirty="0" smtClean="0"/>
              <a:t>1.2 </a:t>
            </a:r>
            <a:r>
              <a:rPr lang="zh-CN" altLang="en-US" dirty="0" smtClean="0"/>
              <a:t>工作日历</a:t>
            </a:r>
            <a:endParaRPr lang="zh-CN" altLang="en-US" dirty="0"/>
          </a:p>
        </p:txBody>
      </p:sp>
      <p:sp>
        <p:nvSpPr>
          <p:cNvPr id="2" name="文本框 1"/>
          <p:cNvSpPr txBox="1"/>
          <p:nvPr/>
        </p:nvSpPr>
        <p:spPr>
          <a:xfrm>
            <a:off x="70376" y="659370"/>
            <a:ext cx="2339302" cy="3410742"/>
          </a:xfrm>
          <a:prstGeom prst="rect">
            <a:avLst/>
          </a:prstGeom>
          <a:ln>
            <a:solidFill>
              <a:srgbClr val="006699"/>
            </a:solidFill>
          </a:ln>
        </p:spPr>
        <p:txBody>
          <a:bodyPr wrap="square" rtlCol="0">
            <a:noAutofit/>
          </a:bodyPr>
          <a:lstStyle/>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所有</a:t>
            </a:r>
            <a:r>
              <a:rPr lang="zh-CN" altLang="en-US" sz="1200" dirty="0">
                <a:solidFill>
                  <a:srgbClr val="0070C0"/>
                </a:solidFill>
                <a:latin typeface="微软雅黑 Light" panose="020B0502040204020203" pitchFamily="34" charset="-122"/>
                <a:ea typeface="微软雅黑 Light" panose="020B0502040204020203" pitchFamily="34" charset="-122"/>
              </a:rPr>
              <a:t>的人员登录系统后，可从我的日历查看自己的工作</a:t>
            </a:r>
            <a:r>
              <a:rPr lang="zh-CN" altLang="en-US" sz="1200" dirty="0" smtClean="0">
                <a:solidFill>
                  <a:srgbClr val="0070C0"/>
                </a:solidFill>
                <a:latin typeface="微软雅黑 Light" panose="020B0502040204020203" pitchFamily="34" charset="-122"/>
                <a:ea typeface="微软雅黑 Light" panose="020B0502040204020203" pitchFamily="34" charset="-122"/>
              </a:rPr>
              <a:t>项</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可以看到负责人为登录人的项目任务</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可以看到需要登录人审批的流程任务</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可以看到需要参加的会议</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可以看到需要对策的问题</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可以看到今天的标记</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可以用 月、周、日三种方式查看</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endParaRPr lang="zh-CN" altLang="en-US" sz="1200" dirty="0">
              <a:solidFill>
                <a:srgbClr val="0070C0"/>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stretch>
            <a:fillRect/>
          </a:stretch>
        </p:blipFill>
        <p:spPr>
          <a:xfrm>
            <a:off x="2463147" y="595772"/>
            <a:ext cx="6680853" cy="2979100"/>
          </a:xfrm>
          <a:prstGeom prst="rect">
            <a:avLst/>
          </a:prstGeom>
        </p:spPr>
      </p:pic>
    </p:spTree>
    <p:extLst>
      <p:ext uri="{BB962C8B-B14F-4D97-AF65-F5344CB8AC3E}">
        <p14:creationId xmlns:p14="http://schemas.microsoft.com/office/powerpoint/2010/main" val="2980107246"/>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0"/>
          </p:nvPr>
        </p:nvSpPr>
        <p:spPr>
          <a:xfrm>
            <a:off x="1489246" y="1410664"/>
            <a:ext cx="360000" cy="360000"/>
          </a:xfrm>
        </p:spPr>
        <p:txBody>
          <a:bodyPr>
            <a:normAutofit/>
          </a:bodyPr>
          <a:lstStyle/>
          <a:p>
            <a:r>
              <a:rPr lang="en-US" sz="1800" dirty="0"/>
              <a:t>2</a:t>
            </a:r>
          </a:p>
        </p:txBody>
      </p:sp>
      <p:sp>
        <p:nvSpPr>
          <p:cNvPr id="24" name="Text Placeholder 23"/>
          <p:cNvSpPr>
            <a:spLocks noGrp="1"/>
          </p:cNvSpPr>
          <p:nvPr>
            <p:ph type="body" sz="quarter" idx="12"/>
          </p:nvPr>
        </p:nvSpPr>
        <p:spPr>
          <a:xfrm>
            <a:off x="1489246" y="2565810"/>
            <a:ext cx="360000" cy="360000"/>
          </a:xfrm>
        </p:spPr>
        <p:txBody>
          <a:bodyPr>
            <a:normAutofit/>
          </a:bodyPr>
          <a:lstStyle/>
          <a:p>
            <a:r>
              <a:rPr lang="en-US" sz="1800" dirty="0"/>
              <a:t>3</a:t>
            </a:r>
          </a:p>
        </p:txBody>
      </p:sp>
      <p:sp>
        <p:nvSpPr>
          <p:cNvPr id="21" name="Title 20"/>
          <p:cNvSpPr>
            <a:spLocks noGrp="1"/>
          </p:cNvSpPr>
          <p:nvPr>
            <p:ph type="title"/>
          </p:nvPr>
        </p:nvSpPr>
        <p:spPr>
          <a:xfrm>
            <a:off x="118392" y="52035"/>
            <a:ext cx="7884654" cy="374073"/>
          </a:xfrm>
        </p:spPr>
        <p:txBody>
          <a:bodyPr/>
          <a:lstStyle/>
          <a:p>
            <a:r>
              <a:rPr lang="en-US" dirty="0" smtClean="0"/>
              <a:t>CONTENTS</a:t>
            </a:r>
            <a:endParaRPr lang="en-US" dirty="0"/>
          </a:p>
        </p:txBody>
      </p:sp>
      <p:sp>
        <p:nvSpPr>
          <p:cNvPr id="10" name="Text Placeholder 22"/>
          <p:cNvSpPr>
            <a:spLocks noGrp="1"/>
          </p:cNvSpPr>
          <p:nvPr>
            <p:ph type="body" sz="quarter" idx="11"/>
          </p:nvPr>
        </p:nvSpPr>
        <p:spPr>
          <a:xfrm>
            <a:off x="2205526" y="1410664"/>
            <a:ext cx="4274739" cy="360000"/>
          </a:xfrm>
          <a:solidFill>
            <a:srgbClr val="005386"/>
          </a:solidFill>
        </p:spPr>
        <p:txBody>
          <a:bodyPr vert="horz" lIns="288000" tIns="36000" rIns="72000" bIns="36000" rtlCol="0" anchor="ctr">
            <a:normAutofit/>
          </a:bodyPr>
          <a:lstStyle/>
          <a:p>
            <a:r>
              <a:rPr lang="zh-CN" altLang="en-US" sz="1800" b="1" dirty="0" smtClean="0"/>
              <a:t>计划二次分解</a:t>
            </a:r>
            <a:endParaRPr lang="zh-CN" altLang="en-US" sz="1800" b="1" dirty="0"/>
          </a:p>
        </p:txBody>
      </p:sp>
      <p:sp>
        <p:nvSpPr>
          <p:cNvPr id="11" name="Text Placeholder 30"/>
          <p:cNvSpPr>
            <a:spLocks noGrp="1"/>
          </p:cNvSpPr>
          <p:nvPr>
            <p:ph type="body" sz="quarter" idx="19"/>
          </p:nvPr>
        </p:nvSpPr>
        <p:spPr>
          <a:xfrm>
            <a:off x="2093831" y="2579307"/>
            <a:ext cx="4992769" cy="360000"/>
          </a:xfrm>
          <a:noFill/>
        </p:spPr>
        <p:txBody>
          <a:bodyPr vert="horz" lIns="288000" tIns="36000" rIns="72000" bIns="36000" rtlCol="0" anchor="ctr">
            <a:normAutofit/>
          </a:bodyPr>
          <a:lstStyle/>
          <a:p>
            <a:r>
              <a:rPr lang="zh-CN" altLang="en-US" sz="1800" dirty="0" smtClean="0"/>
              <a:t>计划执行</a:t>
            </a:r>
            <a:endParaRPr lang="en-US" altLang="zh-CN" sz="1800" dirty="0" smtClean="0"/>
          </a:p>
        </p:txBody>
      </p:sp>
      <p:sp>
        <p:nvSpPr>
          <p:cNvPr id="15" name="Text Placeholder 30"/>
          <p:cNvSpPr>
            <a:spLocks noGrp="1"/>
          </p:cNvSpPr>
          <p:nvPr>
            <p:ph type="body" sz="quarter" idx="19"/>
          </p:nvPr>
        </p:nvSpPr>
        <p:spPr>
          <a:xfrm>
            <a:off x="2149193" y="2966077"/>
            <a:ext cx="4937407" cy="1582394"/>
          </a:xfrm>
          <a:noFill/>
        </p:spPr>
        <p:txBody>
          <a:bodyPr vert="horz" lIns="288000" tIns="36000" rIns="72000" bIns="36000" rtlCol="0" anchor="ctr">
            <a:normAutofit/>
          </a:bodyPr>
          <a:lstStyle/>
          <a:p>
            <a:r>
              <a:rPr lang="en-US" altLang="zh-CN" sz="1200" dirty="0"/>
              <a:t>3.1 </a:t>
            </a:r>
            <a:r>
              <a:rPr lang="zh-CN" altLang="en-US" sz="1200" dirty="0"/>
              <a:t>项目管理</a:t>
            </a:r>
            <a:r>
              <a:rPr lang="en-US" altLang="zh-CN" sz="1200" dirty="0"/>
              <a:t>-</a:t>
            </a:r>
            <a:r>
              <a:rPr lang="zh-CN" altLang="en-US" sz="1200" dirty="0"/>
              <a:t>项目任务</a:t>
            </a:r>
            <a:r>
              <a:rPr lang="en-US" altLang="zh-CN" sz="1200" dirty="0"/>
              <a:t>-</a:t>
            </a:r>
            <a:r>
              <a:rPr lang="zh-CN" altLang="en-US" sz="1200" dirty="0"/>
              <a:t>我的任务</a:t>
            </a:r>
            <a:endParaRPr lang="en-US" altLang="zh-CN" sz="1200" dirty="0"/>
          </a:p>
          <a:p>
            <a:r>
              <a:rPr lang="en-US" altLang="zh-CN" sz="1200" dirty="0"/>
              <a:t>3.2 </a:t>
            </a:r>
            <a:r>
              <a:rPr lang="zh-CN" altLang="en-US" sz="1200" dirty="0"/>
              <a:t>项目管理</a:t>
            </a:r>
            <a:r>
              <a:rPr lang="en-US" altLang="zh-CN" sz="1200" dirty="0"/>
              <a:t>-</a:t>
            </a:r>
            <a:r>
              <a:rPr lang="zh-CN" altLang="en-US" sz="1200" dirty="0"/>
              <a:t>流程任务</a:t>
            </a:r>
            <a:endParaRPr lang="en-US" altLang="zh-CN" sz="1200" dirty="0"/>
          </a:p>
          <a:p>
            <a:r>
              <a:rPr lang="en-US" altLang="zh-CN" sz="1200" dirty="0"/>
              <a:t>3.3 </a:t>
            </a:r>
            <a:r>
              <a:rPr lang="zh-CN" altLang="en-US" sz="1200" dirty="0"/>
              <a:t>项目任务添加交付物</a:t>
            </a:r>
            <a:r>
              <a:rPr lang="en-US" altLang="zh-CN" sz="1200" dirty="0"/>
              <a:t>(</a:t>
            </a:r>
            <a:r>
              <a:rPr lang="zh-CN" altLang="en-US" sz="1200" dirty="0"/>
              <a:t>含发起交付物审批流程</a:t>
            </a:r>
            <a:r>
              <a:rPr lang="en-US" altLang="zh-CN" sz="1200" dirty="0"/>
              <a:t>)</a:t>
            </a:r>
            <a:r>
              <a:rPr lang="zh-CN" altLang="en-US" sz="1200" dirty="0"/>
              <a:t>，完成任务</a:t>
            </a:r>
            <a:endParaRPr lang="en-US" altLang="zh-CN" sz="1200" dirty="0"/>
          </a:p>
          <a:p>
            <a:r>
              <a:rPr lang="en-US" altLang="zh-CN" sz="1200" dirty="0"/>
              <a:t>3.4 </a:t>
            </a:r>
            <a:r>
              <a:rPr lang="zh-CN" altLang="en-US" sz="1200" dirty="0"/>
              <a:t>发起项目计划变更单</a:t>
            </a:r>
            <a:endParaRPr lang="en-US" altLang="zh-CN" sz="1200" dirty="0"/>
          </a:p>
          <a:p>
            <a:r>
              <a:rPr lang="en-US" altLang="zh-CN" sz="1200" dirty="0"/>
              <a:t>3.5 </a:t>
            </a:r>
            <a:r>
              <a:rPr lang="zh-CN" altLang="en-US" sz="1200" dirty="0"/>
              <a:t>会议中提交交付物</a:t>
            </a:r>
            <a:endParaRPr lang="en-US" altLang="zh-CN" sz="1200" dirty="0"/>
          </a:p>
          <a:p>
            <a:r>
              <a:rPr lang="en-US" altLang="zh-CN" sz="1200" dirty="0"/>
              <a:t>3.6 </a:t>
            </a:r>
            <a:r>
              <a:rPr lang="zh-CN" altLang="en-US" sz="1200" dirty="0"/>
              <a:t>项目管理</a:t>
            </a:r>
            <a:r>
              <a:rPr lang="en-US" altLang="zh-CN" sz="1200" dirty="0"/>
              <a:t>-</a:t>
            </a:r>
            <a:r>
              <a:rPr lang="zh-CN" altLang="en-US" sz="1200" dirty="0"/>
              <a:t>问题：我提出的问题，我对策的问题，待评定的问题</a:t>
            </a:r>
            <a:endParaRPr lang="en-US" altLang="zh-CN" sz="1200" dirty="0"/>
          </a:p>
          <a:p>
            <a:r>
              <a:rPr lang="en-US" altLang="zh-CN" sz="1200" dirty="0"/>
              <a:t>3.7 </a:t>
            </a:r>
            <a:r>
              <a:rPr lang="zh-CN" altLang="en-US" sz="1200" dirty="0"/>
              <a:t>项目</a:t>
            </a:r>
            <a:r>
              <a:rPr lang="en-US" altLang="zh-CN" sz="1200" dirty="0"/>
              <a:t>-</a:t>
            </a:r>
            <a:r>
              <a:rPr lang="zh-CN" altLang="en-US" sz="1200" dirty="0"/>
              <a:t>问题 的维护</a:t>
            </a:r>
            <a:endParaRPr lang="en-US" altLang="zh-CN" sz="1200" dirty="0"/>
          </a:p>
          <a:p>
            <a:r>
              <a:rPr lang="en-US" altLang="zh-CN" sz="1200" dirty="0"/>
              <a:t>3.8 </a:t>
            </a:r>
            <a:r>
              <a:rPr lang="zh-CN" altLang="en-US" sz="1200" dirty="0"/>
              <a:t>查看投资和费用申请，发起投资调整单</a:t>
            </a:r>
            <a:endParaRPr lang="en-US" altLang="zh-CN" sz="1200" dirty="0"/>
          </a:p>
        </p:txBody>
      </p:sp>
      <p:sp>
        <p:nvSpPr>
          <p:cNvPr id="17" name="Text Placeholder 30"/>
          <p:cNvSpPr>
            <a:spLocks noGrp="1"/>
          </p:cNvSpPr>
          <p:nvPr>
            <p:ph type="body" sz="quarter" idx="19"/>
          </p:nvPr>
        </p:nvSpPr>
        <p:spPr>
          <a:xfrm>
            <a:off x="2149192" y="1778861"/>
            <a:ext cx="4499801" cy="807997"/>
          </a:xfrm>
          <a:noFill/>
        </p:spPr>
        <p:txBody>
          <a:bodyPr vert="horz" lIns="288000" tIns="36000" rIns="72000" bIns="36000" rtlCol="0" anchor="ctr">
            <a:noAutofit/>
          </a:bodyPr>
          <a:lstStyle/>
          <a:p>
            <a:pPr>
              <a:lnSpc>
                <a:spcPct val="120000"/>
              </a:lnSpc>
            </a:pPr>
            <a:r>
              <a:rPr lang="en-US" altLang="zh-CN" sz="1200" dirty="0"/>
              <a:t>2</a:t>
            </a:r>
            <a:r>
              <a:rPr lang="en-US" altLang="zh-CN" sz="1200" dirty="0" smtClean="0"/>
              <a:t>.1 </a:t>
            </a:r>
            <a:r>
              <a:rPr lang="zh-CN" altLang="en-US" sz="1200" dirty="0" smtClean="0"/>
              <a:t>项目管理</a:t>
            </a:r>
            <a:r>
              <a:rPr lang="en-US" altLang="zh-CN" sz="1200" dirty="0" smtClean="0"/>
              <a:t>-</a:t>
            </a:r>
            <a:r>
              <a:rPr lang="zh-CN" altLang="en-US" sz="1200" dirty="0" smtClean="0"/>
              <a:t>项目任务</a:t>
            </a:r>
            <a:r>
              <a:rPr lang="en-US" altLang="zh-CN" sz="1200" dirty="0" smtClean="0"/>
              <a:t>-</a:t>
            </a:r>
            <a:r>
              <a:rPr lang="zh-CN" altLang="en-US" sz="1200" dirty="0" smtClean="0"/>
              <a:t>计划分解</a:t>
            </a:r>
            <a:endParaRPr lang="en-US" altLang="zh-CN" sz="1200" dirty="0" smtClean="0"/>
          </a:p>
          <a:p>
            <a:pPr>
              <a:lnSpc>
                <a:spcPct val="120000"/>
              </a:lnSpc>
            </a:pPr>
            <a:r>
              <a:rPr lang="en-US" altLang="zh-CN" sz="1200" dirty="0"/>
              <a:t>2</a:t>
            </a:r>
            <a:r>
              <a:rPr lang="en-US" altLang="zh-CN" sz="1200" dirty="0" smtClean="0"/>
              <a:t>.2 </a:t>
            </a:r>
            <a:r>
              <a:rPr lang="zh-CN" altLang="en-US" sz="1200" dirty="0" smtClean="0"/>
              <a:t>项目任务创建子任务，设定任务名称、计划日期等</a:t>
            </a:r>
            <a:endParaRPr lang="zh-CN" altLang="en-US" sz="1200" dirty="0"/>
          </a:p>
          <a:p>
            <a:pPr>
              <a:lnSpc>
                <a:spcPct val="120000"/>
              </a:lnSpc>
            </a:pPr>
            <a:r>
              <a:rPr lang="en-US" altLang="zh-CN" sz="1200" dirty="0"/>
              <a:t>2</a:t>
            </a:r>
            <a:r>
              <a:rPr lang="en-US" altLang="zh-CN" sz="1200" dirty="0" smtClean="0"/>
              <a:t>.3 </a:t>
            </a:r>
            <a:r>
              <a:rPr lang="zh-CN" altLang="en-US" sz="1200" dirty="0" smtClean="0"/>
              <a:t>项目任务子任务指定负责人和复核人，提交给项目管理员</a:t>
            </a:r>
            <a:endParaRPr lang="en-US" altLang="zh-CN" sz="1200" dirty="0" smtClean="0"/>
          </a:p>
        </p:txBody>
      </p:sp>
      <p:sp>
        <p:nvSpPr>
          <p:cNvPr id="37" name="Text Placeholder 21"/>
          <p:cNvSpPr>
            <a:spLocks noGrp="1"/>
          </p:cNvSpPr>
          <p:nvPr>
            <p:ph type="body" sz="quarter" idx="10"/>
          </p:nvPr>
        </p:nvSpPr>
        <p:spPr>
          <a:xfrm>
            <a:off x="1489246" y="514258"/>
            <a:ext cx="360000" cy="360000"/>
          </a:xfrm>
        </p:spPr>
        <p:txBody>
          <a:bodyPr>
            <a:normAutofit/>
          </a:bodyPr>
          <a:lstStyle/>
          <a:p>
            <a:r>
              <a:rPr lang="en-US" sz="1800" dirty="0" smtClean="0"/>
              <a:t>1</a:t>
            </a:r>
            <a:endParaRPr lang="en-US" sz="1800" dirty="0"/>
          </a:p>
        </p:txBody>
      </p:sp>
      <p:sp>
        <p:nvSpPr>
          <p:cNvPr id="38" name="Text Placeholder 22"/>
          <p:cNvSpPr>
            <a:spLocks noGrp="1"/>
          </p:cNvSpPr>
          <p:nvPr>
            <p:ph type="body" sz="quarter" idx="11"/>
          </p:nvPr>
        </p:nvSpPr>
        <p:spPr>
          <a:xfrm>
            <a:off x="2205526" y="514258"/>
            <a:ext cx="4274739" cy="360000"/>
          </a:xfrm>
          <a:solidFill>
            <a:schemeClr val="bg1"/>
          </a:solidFill>
        </p:spPr>
        <p:txBody>
          <a:bodyPr vert="horz" lIns="288000" tIns="36000" rIns="72000" bIns="36000" rtlCol="0" anchor="ctr">
            <a:normAutofit/>
          </a:bodyPr>
          <a:lstStyle/>
          <a:p>
            <a:r>
              <a:rPr lang="zh-CN" altLang="en-US" sz="1800" dirty="0" smtClean="0">
                <a:solidFill>
                  <a:srgbClr val="005386"/>
                </a:solidFill>
              </a:rPr>
              <a:t>待办任务</a:t>
            </a:r>
            <a:endParaRPr lang="zh-CN" altLang="en-US" sz="1800" dirty="0">
              <a:solidFill>
                <a:srgbClr val="005386"/>
              </a:solidFill>
            </a:endParaRPr>
          </a:p>
        </p:txBody>
      </p:sp>
      <p:sp>
        <p:nvSpPr>
          <p:cNvPr id="39" name="Text Placeholder 30"/>
          <p:cNvSpPr>
            <a:spLocks noGrp="1"/>
          </p:cNvSpPr>
          <p:nvPr>
            <p:ph type="body" sz="quarter" idx="19"/>
          </p:nvPr>
        </p:nvSpPr>
        <p:spPr>
          <a:xfrm>
            <a:off x="2149193" y="882455"/>
            <a:ext cx="4937407" cy="524429"/>
          </a:xfrm>
          <a:noFill/>
        </p:spPr>
        <p:txBody>
          <a:bodyPr vert="horz" lIns="288000" tIns="36000" rIns="72000" bIns="36000" rtlCol="0" anchor="ctr">
            <a:noAutofit/>
          </a:bodyPr>
          <a:lstStyle/>
          <a:p>
            <a:pPr>
              <a:lnSpc>
                <a:spcPct val="120000"/>
              </a:lnSpc>
            </a:pPr>
            <a:r>
              <a:rPr lang="en-US" altLang="zh-CN" sz="1200" dirty="0"/>
              <a:t>1.1 </a:t>
            </a:r>
            <a:r>
              <a:rPr lang="zh-CN" altLang="en-US" sz="1200" dirty="0" smtClean="0"/>
              <a:t>首页看板</a:t>
            </a:r>
            <a:endParaRPr lang="en-US" altLang="zh-CN" sz="1200" dirty="0" smtClean="0"/>
          </a:p>
          <a:p>
            <a:pPr>
              <a:lnSpc>
                <a:spcPct val="120000"/>
              </a:lnSpc>
            </a:pPr>
            <a:r>
              <a:rPr lang="en-US" altLang="zh-CN" sz="1200" dirty="0" smtClean="0"/>
              <a:t>1.2 </a:t>
            </a:r>
            <a:r>
              <a:rPr lang="zh-CN" altLang="en-US" sz="1200" dirty="0" smtClean="0"/>
              <a:t>工作日历</a:t>
            </a:r>
            <a:endParaRPr lang="en-US" altLang="zh-CN" sz="1200" dirty="0" smtClean="0"/>
          </a:p>
        </p:txBody>
      </p:sp>
    </p:spTree>
    <p:extLst>
      <p:ext uri="{BB962C8B-B14F-4D97-AF65-F5344CB8AC3E}">
        <p14:creationId xmlns:p14="http://schemas.microsoft.com/office/powerpoint/2010/main" val="19050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410" y="720572"/>
            <a:ext cx="3663444" cy="1416410"/>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完成项目管理员分给自己的待分解任务：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方式</a:t>
            </a:r>
            <a:r>
              <a:rPr lang="en-US" altLang="zh-CN" sz="1400" dirty="0" smtClean="0">
                <a:solidFill>
                  <a:srgbClr val="0070C0"/>
                </a:solidFill>
                <a:latin typeface="微软雅黑 Light" panose="020B0502040204020203" pitchFamily="34" charset="-122"/>
                <a:ea typeface="微软雅黑 Light" panose="020B0502040204020203" pitchFamily="34" charset="-122"/>
              </a:rPr>
              <a:t>1</a:t>
            </a:r>
            <a:r>
              <a:rPr lang="zh-CN" altLang="en-US" sz="1400" dirty="0" smtClean="0">
                <a:solidFill>
                  <a:srgbClr val="0070C0"/>
                </a:solidFill>
                <a:latin typeface="微软雅黑 Light" panose="020B0502040204020203" pitchFamily="34" charset="-122"/>
                <a:ea typeface="微软雅黑 Light" panose="020B0502040204020203" pitchFamily="34" charset="-122"/>
              </a:rPr>
              <a:t>：登录东南</a:t>
            </a:r>
            <a:r>
              <a:rPr lang="en-US" altLang="zh-CN" sz="1400" dirty="0" smtClean="0">
                <a:solidFill>
                  <a:srgbClr val="0070C0"/>
                </a:solidFill>
                <a:latin typeface="微软雅黑 Light" panose="020B0502040204020203" pitchFamily="34" charset="-122"/>
                <a:ea typeface="微软雅黑 Light" panose="020B0502040204020203" pitchFamily="34" charset="-122"/>
              </a:rPr>
              <a:t>PM</a:t>
            </a:r>
            <a:r>
              <a:rPr lang="zh-CN" altLang="en-US" sz="1400" dirty="0" smtClean="0">
                <a:solidFill>
                  <a:srgbClr val="0070C0"/>
                </a:solidFill>
                <a:latin typeface="微软雅黑 Light" panose="020B0502040204020203" pitchFamily="34" charset="-122"/>
                <a:ea typeface="微软雅黑 Light" panose="020B0502040204020203" pitchFamily="34" charset="-122"/>
              </a:rPr>
              <a:t>系统后，首页右边会出现首页看板，点击其中的计划分解</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方式</a:t>
            </a:r>
            <a:r>
              <a:rPr lang="en-US" altLang="zh-CN" sz="1400" dirty="0" smtClean="0">
                <a:solidFill>
                  <a:srgbClr val="0070C0"/>
                </a:solidFill>
                <a:latin typeface="微软雅黑 Light" panose="020B0502040204020203" pitchFamily="34" charset="-122"/>
                <a:ea typeface="微软雅黑 Light" panose="020B0502040204020203" pitchFamily="34" charset="-122"/>
              </a:rPr>
              <a:t>2</a:t>
            </a:r>
            <a:r>
              <a:rPr lang="zh-CN" altLang="en-US" sz="1400" dirty="0" smtClean="0">
                <a:solidFill>
                  <a:srgbClr val="0070C0"/>
                </a:solidFill>
                <a:latin typeface="微软雅黑 Light" panose="020B0502040204020203" pitchFamily="34" charset="-122"/>
                <a:ea typeface="微软雅黑 Light" panose="020B0502040204020203" pitchFamily="34" charset="-122"/>
              </a:rPr>
              <a:t>：点击项目任务的计划分解</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smtClean="0"/>
              <a:t>2.1 </a:t>
            </a:r>
            <a:r>
              <a:rPr lang="zh-CN" altLang="en-US" dirty="0"/>
              <a:t>项目管理</a:t>
            </a:r>
            <a:r>
              <a:rPr lang="en-US" altLang="zh-CN" dirty="0"/>
              <a:t>-</a:t>
            </a:r>
            <a:r>
              <a:rPr lang="zh-CN" altLang="en-US" dirty="0"/>
              <a:t>项目任务</a:t>
            </a:r>
            <a:r>
              <a:rPr lang="en-US" altLang="zh-CN" dirty="0"/>
              <a:t>-</a:t>
            </a:r>
            <a:r>
              <a:rPr lang="zh-CN" altLang="en-US" dirty="0"/>
              <a:t>计划分解</a:t>
            </a:r>
          </a:p>
        </p:txBody>
      </p:sp>
      <p:pic>
        <p:nvPicPr>
          <p:cNvPr id="4" name="图片 3"/>
          <p:cNvPicPr>
            <a:picLocks noChangeAspect="1"/>
          </p:cNvPicPr>
          <p:nvPr/>
        </p:nvPicPr>
        <p:blipFill>
          <a:blip r:embed="rId3"/>
          <a:stretch>
            <a:fillRect/>
          </a:stretch>
        </p:blipFill>
        <p:spPr>
          <a:xfrm>
            <a:off x="2487411" y="2539006"/>
            <a:ext cx="6507650" cy="1947513"/>
          </a:xfrm>
          <a:prstGeom prst="rect">
            <a:avLst/>
          </a:prstGeom>
        </p:spPr>
      </p:pic>
      <p:pic>
        <p:nvPicPr>
          <p:cNvPr id="6" name="图片 5"/>
          <p:cNvPicPr>
            <a:picLocks noChangeAspect="1"/>
          </p:cNvPicPr>
          <p:nvPr/>
        </p:nvPicPr>
        <p:blipFill>
          <a:blip r:embed="rId4"/>
          <a:stretch>
            <a:fillRect/>
          </a:stretch>
        </p:blipFill>
        <p:spPr>
          <a:xfrm>
            <a:off x="3848829" y="703899"/>
            <a:ext cx="5295171" cy="1740745"/>
          </a:xfrm>
          <a:prstGeom prst="rect">
            <a:avLst/>
          </a:prstGeom>
        </p:spPr>
      </p:pic>
      <p:sp>
        <p:nvSpPr>
          <p:cNvPr id="8" name="矩形 7"/>
          <p:cNvSpPr/>
          <p:nvPr/>
        </p:nvSpPr>
        <p:spPr>
          <a:xfrm>
            <a:off x="6606788" y="1428777"/>
            <a:ext cx="337152" cy="372522"/>
          </a:xfrm>
          <a:prstGeom prst="rect">
            <a:avLst/>
          </a:prstGeom>
          <a:solidFill>
            <a:schemeClr val="bg1">
              <a:alpha val="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文本框 8"/>
          <p:cNvSpPr txBox="1"/>
          <p:nvPr/>
        </p:nvSpPr>
        <p:spPr>
          <a:xfrm>
            <a:off x="6335952" y="1334415"/>
            <a:ext cx="320923" cy="281884"/>
          </a:xfrm>
          <a:prstGeom prst="rect">
            <a:avLst/>
          </a:prstGeom>
          <a:noFill/>
        </p:spPr>
        <p:txBody>
          <a:bodyPr wrap="square" rtlCol="0">
            <a:spAutoFit/>
          </a:bodyPr>
          <a:lstStyle/>
          <a:p>
            <a:r>
              <a:rPr lang="zh-CN" altLang="en-US" sz="1200" dirty="0" smtClean="0">
                <a:solidFill>
                  <a:srgbClr val="FF0000"/>
                </a:solidFill>
                <a:latin typeface="Calibri" panose="020F0502020204030204" pitchFamily="34" charset="0"/>
              </a:rPr>
              <a:t>①</a:t>
            </a:r>
            <a:endParaRPr lang="zh-CN" altLang="en-US" sz="1200" b="1" dirty="0">
              <a:solidFill>
                <a:srgbClr val="FF0000"/>
              </a:solidFill>
            </a:endParaRPr>
          </a:p>
        </p:txBody>
      </p:sp>
    </p:spTree>
    <p:extLst>
      <p:ext uri="{BB962C8B-B14F-4D97-AF65-F5344CB8AC3E}">
        <p14:creationId xmlns:p14="http://schemas.microsoft.com/office/powerpoint/2010/main" val="3372889440"/>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325" y="609538"/>
            <a:ext cx="2305595" cy="1415205"/>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分解任务：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3"/>
            </a:pPr>
            <a:r>
              <a:rPr lang="zh-CN" altLang="en-US" sz="1400" dirty="0" smtClean="0">
                <a:solidFill>
                  <a:srgbClr val="0070C0"/>
                </a:solidFill>
                <a:latin typeface="微软雅黑 Light" panose="020B0502040204020203" pitchFamily="34" charset="-122"/>
                <a:ea typeface="微软雅黑 Light" panose="020B0502040204020203" pitchFamily="34" charset="-122"/>
              </a:rPr>
              <a:t>选中该任务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3"/>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选择类型任务，数量</a:t>
            </a:r>
            <a:r>
              <a:rPr lang="en-US" altLang="zh-CN" sz="1400" dirty="0" smtClean="0">
                <a:solidFill>
                  <a:srgbClr val="0070C0"/>
                </a:solidFill>
                <a:latin typeface="微软雅黑 Light" panose="020B0502040204020203" pitchFamily="34" charset="-122"/>
                <a:ea typeface="微软雅黑 Light" panose="020B0502040204020203" pitchFamily="34" charset="-122"/>
              </a:rPr>
              <a:t>5</a:t>
            </a:r>
          </a:p>
          <a:p>
            <a:pPr marL="342900" indent="-342900">
              <a:lnSpc>
                <a:spcPct val="150000"/>
              </a:lnSpc>
              <a:buFont typeface="+mj-ea"/>
              <a:buAutoNum type="circleNumDbPlain" startAt="3"/>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点击插入子任务按钮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smtClean="0"/>
              <a:t>2.2 </a:t>
            </a:r>
            <a:r>
              <a:rPr lang="zh-CN" altLang="en-US" dirty="0"/>
              <a:t>项目任务创建子任务，设定任务名称、计划日期等</a:t>
            </a:r>
          </a:p>
        </p:txBody>
      </p:sp>
      <p:sp>
        <p:nvSpPr>
          <p:cNvPr id="6" name="文本框 5"/>
          <p:cNvSpPr txBox="1"/>
          <p:nvPr/>
        </p:nvSpPr>
        <p:spPr>
          <a:xfrm>
            <a:off x="2914107" y="609538"/>
            <a:ext cx="2278379" cy="1415205"/>
          </a:xfrm>
          <a:prstGeom prst="rect">
            <a:avLst/>
          </a:prstGeom>
          <a:ln>
            <a:solidFill>
              <a:srgbClr val="006699"/>
            </a:solidFill>
          </a:ln>
        </p:spPr>
        <p:txBody>
          <a:bodyPr wrap="square" rtlCol="0">
            <a:noAutofit/>
          </a:bodyPr>
          <a:lstStyle/>
          <a:p>
            <a:pPr marL="342900" indent="-342900">
              <a:lnSpc>
                <a:spcPct val="150000"/>
              </a:lnSpc>
              <a:buFont typeface="+mj-ea"/>
              <a:buAutoNum type="circleNumDbPlain" startAt="6"/>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点击编辑</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6"/>
            </a:pPr>
            <a:r>
              <a:rPr lang="zh-CN" altLang="en-US" sz="1400" dirty="0" smtClean="0">
                <a:solidFill>
                  <a:srgbClr val="0070C0"/>
                </a:solidFill>
                <a:latin typeface="微软雅黑 Light" panose="020B0502040204020203" pitchFamily="34" charset="-122"/>
                <a:ea typeface="微软雅黑 Light" panose="020B0502040204020203" pitchFamily="34" charset="-122"/>
              </a:rPr>
              <a:t>修改任务名</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6"/>
            </a:pPr>
            <a:r>
              <a:rPr lang="zh-CN" altLang="en-US" sz="1400" dirty="0" smtClean="0">
                <a:solidFill>
                  <a:srgbClr val="0070C0"/>
                </a:solidFill>
                <a:latin typeface="微软雅黑 Light" panose="020B0502040204020203" pitchFamily="34" charset="-122"/>
                <a:ea typeface="微软雅黑 Light" panose="020B0502040204020203" pitchFamily="34" charset="-122"/>
              </a:rPr>
              <a:t>修改计划日期</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startAt="6"/>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点击保存，关闭窗口</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stretch>
            <a:fillRect/>
          </a:stretch>
        </p:blipFill>
        <p:spPr>
          <a:xfrm>
            <a:off x="0" y="2281184"/>
            <a:ext cx="9132600" cy="3115326"/>
          </a:xfrm>
          <a:prstGeom prst="rect">
            <a:avLst/>
          </a:prstGeom>
        </p:spPr>
      </p:pic>
    </p:spTree>
    <p:extLst>
      <p:ext uri="{BB962C8B-B14F-4D97-AF65-F5344CB8AC3E}">
        <p14:creationId xmlns:p14="http://schemas.microsoft.com/office/powerpoint/2010/main" val="3536580564"/>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3731" y="572962"/>
            <a:ext cx="2305595" cy="2981922"/>
          </a:xfrm>
          <a:prstGeom prst="rect">
            <a:avLst/>
          </a:prstGeom>
          <a:ln>
            <a:solidFill>
              <a:srgbClr val="006699"/>
            </a:solidFill>
          </a:ln>
        </p:spPr>
        <p:txBody>
          <a:bodyPr wrap="square" rtlCol="0">
            <a:noAutofit/>
          </a:bodyPr>
          <a:lstStyle/>
          <a:p>
            <a:pPr>
              <a:lnSpc>
                <a:spcPct val="150000"/>
              </a:lnSpc>
            </a:pPr>
            <a:r>
              <a:rPr lang="zh-CN" altLang="en-US" sz="1400" dirty="0" smtClean="0">
                <a:solidFill>
                  <a:srgbClr val="0070C0"/>
                </a:solidFill>
                <a:latin typeface="微软雅黑 Light" panose="020B0502040204020203" pitchFamily="34" charset="-122"/>
                <a:ea typeface="微软雅黑 Light" panose="020B0502040204020203" pitchFamily="34" charset="-122"/>
              </a:rPr>
              <a:t>指定负责人和复核人：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点击创建的子任务</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点击任务负责人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点击添加按钮</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点击搜索</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选择一个人</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点击提交</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400" dirty="0" smtClean="0">
                <a:solidFill>
                  <a:srgbClr val="0070C0"/>
                </a:solidFill>
                <a:latin typeface="微软雅黑 Light" panose="020B0502040204020203" pitchFamily="34" charset="-122"/>
                <a:ea typeface="微软雅黑 Light" panose="020B0502040204020203" pitchFamily="34" charset="-122"/>
              </a:rPr>
              <a:t>复核人操作类似不重复叙述</a:t>
            </a:r>
            <a:endParaRPr lang="en-US" altLang="zh-CN" sz="1400" dirty="0" smtClean="0">
              <a:solidFill>
                <a:srgbClr val="0070C0"/>
              </a:solidFill>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stretch>
            <a:fillRect/>
          </a:stretch>
        </p:blipFill>
        <p:spPr>
          <a:xfrm>
            <a:off x="1690306" y="3139770"/>
            <a:ext cx="4017612" cy="2194750"/>
          </a:xfrm>
          <a:prstGeom prst="rect">
            <a:avLst/>
          </a:prstGeom>
        </p:spPr>
      </p:pic>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a:lnSpc>
                <a:spcPct val="120000"/>
              </a:lnSpc>
            </a:pPr>
            <a:r>
              <a:rPr lang="en-US" altLang="zh-CN" dirty="0"/>
              <a:t>2.3 </a:t>
            </a:r>
            <a:r>
              <a:rPr lang="zh-CN" altLang="en-US" dirty="0"/>
              <a:t>项目任务子任务指定负责人和复核人，提交给项目管理员</a:t>
            </a:r>
            <a:endParaRPr lang="en-US" altLang="zh-CN" dirty="0"/>
          </a:p>
        </p:txBody>
      </p:sp>
      <p:pic>
        <p:nvPicPr>
          <p:cNvPr id="3" name="图片 2"/>
          <p:cNvPicPr>
            <a:picLocks noChangeAspect="1"/>
          </p:cNvPicPr>
          <p:nvPr/>
        </p:nvPicPr>
        <p:blipFill>
          <a:blip r:embed="rId4"/>
          <a:stretch>
            <a:fillRect/>
          </a:stretch>
        </p:blipFill>
        <p:spPr>
          <a:xfrm>
            <a:off x="2874919" y="609538"/>
            <a:ext cx="4399641" cy="1530973"/>
          </a:xfrm>
          <a:prstGeom prst="rect">
            <a:avLst/>
          </a:prstGeom>
        </p:spPr>
      </p:pic>
      <p:pic>
        <p:nvPicPr>
          <p:cNvPr id="4" name="图片 3"/>
          <p:cNvPicPr>
            <a:picLocks noChangeAspect="1"/>
          </p:cNvPicPr>
          <p:nvPr/>
        </p:nvPicPr>
        <p:blipFill>
          <a:blip r:embed="rId5"/>
          <a:stretch>
            <a:fillRect/>
          </a:stretch>
        </p:blipFill>
        <p:spPr>
          <a:xfrm>
            <a:off x="4809744" y="2184532"/>
            <a:ext cx="4334256" cy="1370352"/>
          </a:xfrm>
          <a:prstGeom prst="rect">
            <a:avLst/>
          </a:prstGeom>
        </p:spPr>
      </p:pic>
    </p:spTree>
    <p:extLst>
      <p:ext uri="{BB962C8B-B14F-4D97-AF65-F5344CB8AC3E}">
        <p14:creationId xmlns:p14="http://schemas.microsoft.com/office/powerpoint/2010/main" val="2924695715"/>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097" y="601168"/>
            <a:ext cx="2143615" cy="3489569"/>
          </a:xfrm>
          <a:prstGeom prst="rect">
            <a:avLst/>
          </a:prstGeom>
          <a:ln>
            <a:solidFill>
              <a:srgbClr val="006699"/>
            </a:solidFill>
          </a:ln>
        </p:spPr>
        <p:txBody>
          <a:bodyPr wrap="square" rtlCol="0">
            <a:noAutofit/>
          </a:bodyPr>
          <a:lstStyle/>
          <a:p>
            <a:pPr>
              <a:lnSpc>
                <a:spcPct val="150000"/>
              </a:lnSpc>
            </a:pPr>
            <a:r>
              <a:rPr lang="zh-CN" altLang="en-US" sz="1200" b="1" dirty="0">
                <a:solidFill>
                  <a:srgbClr val="005386"/>
                </a:solidFill>
                <a:latin typeface="微软雅黑" panose="020B0503020204020204" pitchFamily="34" charset="-122"/>
                <a:ea typeface="微软雅黑" panose="020B0503020204020204" pitchFamily="34" charset="-122"/>
              </a:rPr>
              <a:t>提交给项目管理员</a:t>
            </a:r>
            <a:endParaRPr lang="en-US" altLang="zh-CN" sz="1200" b="1" dirty="0" smtClean="0">
              <a:solidFill>
                <a:srgbClr val="005386"/>
              </a:solidFill>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将各个分解的子任务都指定好负责人和复核人后，关闭该任务视图，回到计划分解视图</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选择分解好的任务，可以看到子任务已创建好</a:t>
            </a:r>
            <a:endParaRPr lang="en-US" altLang="zh-CN" sz="1200" dirty="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点击</a:t>
            </a:r>
            <a:r>
              <a:rPr lang="zh-CN" altLang="en-US" sz="1200" dirty="0">
                <a:solidFill>
                  <a:srgbClr val="0070C0"/>
                </a:solidFill>
                <a:latin typeface="微软雅黑 Light" panose="020B0502040204020203" pitchFamily="34" charset="-122"/>
                <a:ea typeface="微软雅黑 Light" panose="020B0502040204020203" pitchFamily="34" charset="-122"/>
              </a:rPr>
              <a:t>提交按钮</a:t>
            </a:r>
            <a:r>
              <a:rPr lang="zh-CN" altLang="en-US" sz="1200" dirty="0" smtClean="0">
                <a:solidFill>
                  <a:srgbClr val="0070C0"/>
                </a:solidFill>
                <a:latin typeface="微软雅黑 Light" panose="020B0502040204020203" pitchFamily="34" charset="-122"/>
                <a:ea typeface="微软雅黑 Light" panose="020B0502040204020203" pitchFamily="34" charset="-122"/>
              </a:rPr>
              <a:t>，项目管理员会</a:t>
            </a:r>
            <a:r>
              <a:rPr lang="zh-CN" altLang="en-US" sz="1200" dirty="0">
                <a:solidFill>
                  <a:srgbClr val="0070C0"/>
                </a:solidFill>
                <a:latin typeface="微软雅黑 Light" panose="020B0502040204020203" pitchFamily="34" charset="-122"/>
                <a:ea typeface="微软雅黑 Light" panose="020B0502040204020203" pitchFamily="34" charset="-122"/>
              </a:rPr>
              <a:t>在计划确认中</a:t>
            </a:r>
            <a:r>
              <a:rPr lang="zh-CN" altLang="en-US" sz="1200" dirty="0" smtClean="0">
                <a:solidFill>
                  <a:srgbClr val="0070C0"/>
                </a:solidFill>
                <a:latin typeface="微软雅黑 Light" panose="020B0502040204020203" pitchFamily="34" charset="-122"/>
                <a:ea typeface="微软雅黑 Light" panose="020B0502040204020203" pitchFamily="34" charset="-122"/>
              </a:rPr>
              <a:t>收到</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a:p>
            <a:pPr marL="342900" indent="-342900">
              <a:lnSpc>
                <a:spcPct val="150000"/>
              </a:lnSpc>
              <a:buFont typeface="+mj-ea"/>
              <a:buAutoNum type="circleNumDbPlain"/>
            </a:pPr>
            <a:r>
              <a:rPr lang="zh-CN" altLang="en-US" sz="1200" dirty="0" smtClean="0">
                <a:solidFill>
                  <a:srgbClr val="0070C0"/>
                </a:solidFill>
                <a:latin typeface="微软雅黑 Light" panose="020B0502040204020203" pitchFamily="34" charset="-122"/>
                <a:ea typeface="微软雅黑 Light" panose="020B0502040204020203" pitchFamily="34" charset="-122"/>
              </a:rPr>
              <a:t>该</a:t>
            </a:r>
            <a:r>
              <a:rPr lang="zh-CN" altLang="en-US" sz="1200" dirty="0">
                <a:solidFill>
                  <a:srgbClr val="0070C0"/>
                </a:solidFill>
                <a:latin typeface="微软雅黑 Light" panose="020B0502040204020203" pitchFamily="34" charset="-122"/>
                <a:ea typeface="微软雅黑 Light" panose="020B0502040204020203" pitchFamily="34" charset="-122"/>
              </a:rPr>
              <a:t>任务</a:t>
            </a:r>
            <a:r>
              <a:rPr lang="zh-CN" altLang="en-US" sz="1200" dirty="0" smtClean="0">
                <a:solidFill>
                  <a:srgbClr val="0070C0"/>
                </a:solidFill>
                <a:latin typeface="微软雅黑 Light" panose="020B0502040204020203" pitchFamily="34" charset="-122"/>
                <a:ea typeface="微软雅黑 Light" panose="020B0502040204020203" pitchFamily="34" charset="-122"/>
              </a:rPr>
              <a:t>从当前登录人计划</a:t>
            </a:r>
            <a:r>
              <a:rPr lang="zh-CN" altLang="en-US" sz="1200" dirty="0">
                <a:solidFill>
                  <a:srgbClr val="0070C0"/>
                </a:solidFill>
                <a:latin typeface="微软雅黑 Light" panose="020B0502040204020203" pitchFamily="34" charset="-122"/>
                <a:ea typeface="微软雅黑 Light" panose="020B0502040204020203" pitchFamily="34" charset="-122"/>
              </a:rPr>
              <a:t>分解视图消失</a:t>
            </a:r>
            <a:endParaRPr lang="en-US" altLang="zh-CN" sz="1200" dirty="0" smtClean="0">
              <a:solidFill>
                <a:srgbClr val="0070C0"/>
              </a:solidFill>
              <a:latin typeface="微软雅黑 Light" panose="020B0502040204020203" pitchFamily="34" charset="-122"/>
              <a:ea typeface="微软雅黑 Light" panose="020B0502040204020203" pitchFamily="34" charset="-122"/>
            </a:endParaRPr>
          </a:p>
        </p:txBody>
      </p:sp>
      <p:sp>
        <p:nvSpPr>
          <p:cNvPr id="5" name="标题 4"/>
          <p:cNvSpPr>
            <a:spLocks noGrp="1"/>
          </p:cNvSpPr>
          <p:nvPr>
            <p:ph type="title"/>
          </p:nvPr>
        </p:nvSpPr>
        <p:spPr>
          <a:xfrm>
            <a:off x="358138" y="143591"/>
            <a:ext cx="7074628" cy="465947"/>
          </a:xfrm>
        </p:spPr>
        <p:txBody>
          <a:bodyPr vert="horz" lIns="87916" tIns="43957" rIns="87916" bIns="43957" rtlCol="0" anchor="ctr">
            <a:noAutofit/>
          </a:bodyPr>
          <a:lstStyle/>
          <a:p>
            <a:pPr fontAlgn="base">
              <a:spcAft>
                <a:spcPct val="0"/>
              </a:spcAft>
            </a:pPr>
            <a:r>
              <a:rPr lang="en-US" altLang="zh-CN" dirty="0"/>
              <a:t>2.3 </a:t>
            </a:r>
            <a:r>
              <a:rPr lang="zh-CN" altLang="en-US" dirty="0"/>
              <a:t>项目任务子任务指定负责人和复核人，提交给项目管理员</a:t>
            </a:r>
          </a:p>
        </p:txBody>
      </p:sp>
      <p:pic>
        <p:nvPicPr>
          <p:cNvPr id="9" name="图片 8"/>
          <p:cNvPicPr>
            <a:picLocks noChangeAspect="1"/>
          </p:cNvPicPr>
          <p:nvPr/>
        </p:nvPicPr>
        <p:blipFill>
          <a:blip r:embed="rId3"/>
          <a:stretch>
            <a:fillRect/>
          </a:stretch>
        </p:blipFill>
        <p:spPr>
          <a:xfrm>
            <a:off x="2325189" y="609537"/>
            <a:ext cx="6791692" cy="2558205"/>
          </a:xfrm>
          <a:prstGeom prst="rect">
            <a:avLst/>
          </a:prstGeom>
        </p:spPr>
      </p:pic>
      <p:pic>
        <p:nvPicPr>
          <p:cNvPr id="10" name="图片 9"/>
          <p:cNvPicPr>
            <a:picLocks noChangeAspect="1"/>
          </p:cNvPicPr>
          <p:nvPr/>
        </p:nvPicPr>
        <p:blipFill>
          <a:blip r:embed="rId4"/>
          <a:stretch>
            <a:fillRect/>
          </a:stretch>
        </p:blipFill>
        <p:spPr>
          <a:xfrm>
            <a:off x="3367420" y="3274912"/>
            <a:ext cx="4237087" cy="1255885"/>
          </a:xfrm>
          <a:prstGeom prst="rect">
            <a:avLst/>
          </a:prstGeom>
        </p:spPr>
      </p:pic>
    </p:spTree>
    <p:extLst>
      <p:ext uri="{BB962C8B-B14F-4D97-AF65-F5344CB8AC3E}">
        <p14:creationId xmlns:p14="http://schemas.microsoft.com/office/powerpoint/2010/main" val="3183192605"/>
      </p:ext>
    </p:extLst>
  </p:cSld>
  <p:clrMapOvr>
    <a:masterClrMapping/>
  </p:clrMapOvr>
  <p:transition spd="slow">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NOVIA Collaborative MCAD Products &amp;#x0D;&amp;#x0A;based on Designer Central&amp;quot;&quot;/&gt;&lt;property id=&quot;20307&quot; value=&quot;260&quot;/&gt;&lt;/object&gt;&lt;object type=&quot;3&quot; unique_id=&quot;10005&quot;&gt;&lt;property id=&quot;20148&quot; value=&quot;5&quot;/&gt;&lt;property id=&quot;20300&quot; value=&quot;Slide 2 - &amp;quot;Proprietary Disclosure Statement&amp;quot;&quot;/&gt;&lt;property id=&quot;20307&quot; value=&quot;469&quot;/&gt;&lt;/object&gt;&lt;object type=&quot;3&quot; unique_id=&quot;10006&quot;&gt;&lt;property id=&quot;20148&quot; value=&quot;5&quot;/&gt;&lt;property id=&quot;20300&quot; value=&quot;Slide 3 - &amp;quot;Topics&amp;quot;&quot;/&gt;&lt;property id=&quot;20307&quot; value=&quot;454&quot;/&gt;&lt;/object&gt;&lt;object type=&quot;3&quot; unique_id=&quot;10007&quot;&gt;&lt;property id=&quot;20148&quot; value=&quot;5&quot;/&gt;&lt;property id=&quot;20300&quot; value=&quot;Slide 4 - &amp;quot;Topics&amp;quot;&quot;/&gt;&lt;property id=&quot;20307&quot; value=&quot;481&quot;/&gt;&lt;/object&gt;&lt;object type=&quot;3&quot; unique_id=&quot;10008&quot;&gt;&lt;property id=&quot;20148&quot; value=&quot;5&quot;/&gt;&lt;property id=&quot;20300&quot; value=&quot;Slide 5 - &amp;quot;ENOVIA Designer Central&amp;quot;&quot;/&gt;&lt;property id=&quot;20307&quot; value=&quot;468&quot;/&gt;&lt;/object&gt;&lt;object type=&quot;3&quot; unique_id=&quot;10009&quot;&gt;&lt;property id=&quot;20148&quot; value=&quot;5&quot;/&gt;&lt;property id=&quot;20300&quot; value=&quot;Slide 6 - &amp;quot;Business Issues in Design Engineering&amp;quot;&quot;/&gt;&lt;property id=&quot;20307&quot; value=&quot;444&quot;/&gt;&lt;/object&gt;&lt;object type=&quot;3&quot; unique_id=&quot;10010&quot;&gt;&lt;property id=&quot;20148&quot; value=&quot;5&quot;/&gt;&lt;property id=&quot;20300&quot; value=&quot;Slide 7 - &amp;quot;Business Goals for Design Engineering&amp;quot;&quot;/&gt;&lt;property id=&quot;20307&quot; value=&quot;445&quot;/&gt;&lt;/object&gt;&lt;object type=&quot;3&quot; unique_id=&quot;10011&quot;&gt;&lt;property id=&quot;20148&quot; value=&quot;5&quot;/&gt;&lt;property id=&quot;20300&quot; value=&quot;Slide 8 - &amp;quot;Topics&amp;quot;&quot;/&gt;&lt;property id=&quot;20307&quot; value=&quot;482&quot;/&gt;&lt;/object&gt;&lt;object type=&quot;3&quot; unique_id=&quot;10012&quot;&gt;&lt;property id=&quot;20148&quot; value=&quot;5&quot;/&gt;&lt;property id=&quot;20300&quot; value=&quot;Slide 9 - &amp;quot;What’s New ?&amp;#x0D;&amp;#x0A;New selection techniques &amp;quot;&quot;/&gt;&lt;property id=&quot;20307&quot; value=&quot;479&quot;/&gt;&lt;/object&gt;&lt;object type=&quot;3&quot; unique_id=&quot;10013&quot;&gt;&lt;property id=&quot;20148&quot; value=&quot;5&quot;/&gt;&lt;property id=&quot;20300&quot; value=&quot;Slide 10 - &amp;quot;Topics&amp;quot;&quot;/&gt;&lt;property id=&quot;20307&quot; value=&quot;483&quot;/&gt;&lt;/object&gt;&lt;object type=&quot;3&quot; unique_id=&quot;10014&quot;&gt;&lt;property id=&quot;20148&quot; value=&quot;5&quot;/&gt;&lt;property id=&quot;20300&quot; value=&quot;Slide 11 - &amp;quot;Business Value&amp;quot;&quot;/&gt;&lt;property id=&quot;20307&quot; value=&quot;281&quot;/&gt;&lt;/object&gt;&lt;object type=&quot;3&quot; unique_id=&quot;10015&quot;&gt;&lt;property id=&quot;20148&quot; value=&quot;5&quot;/&gt;&lt;property id=&quot;20300&quot; value=&quot;Slide 12 - &amp;quot;One Framework for all MCAD Applications&amp;quot;&quot;/&gt;&lt;property id=&quot;20307&quot; value=&quot;282&quot;/&gt;&lt;/object&gt;&lt;object type=&quot;3&quot; unique_id=&quot;10016&quot;&gt;&lt;property id=&quot;20148&quot; value=&quot;5&quot;/&gt;&lt;property id=&quot;20300&quot; value=&quot;Slide 13 - &amp;quot;Extend Native CAD Environment to PLM&amp;quot;&quot;/&gt;&lt;property id=&quot;20307&quot; value=&quot;283&quot;/&gt;&lt;/object&gt;&lt;object type=&quot;3&quot; unique_id=&quot;10017&quot;&gt;&lt;property id=&quot;20148&quot; value=&quot;5&quot;/&gt;&lt;property id=&quot;20300&quot; value=&quot;Slide 14 - &amp;quot;MCAD Collaboration&amp;quot;&quot;/&gt;&lt;property id=&quot;20307&quot; value=&quot;466&quot;/&gt;&lt;/object&gt;&lt;object type=&quot;3&quot; unique_id=&quot;10018&quot;&gt;&lt;property id=&quot;20148&quot; value=&quot;5&quot;/&gt;&lt;property id=&quot;20300&quot; value=&quot;Slide 15 - &amp;quot;MCAD Collaboration&amp;quot;&quot;/&gt;&lt;property id=&quot;20307&quot; value=&quot;480&quot;/&gt;&lt;/object&gt;&lt;object type=&quot;3&quot; unique_id=&quot;10019&quot;&gt;&lt;property id=&quot;20148&quot; value=&quot;5&quot;/&gt;&lt;property id=&quot;20300&quot; value=&quot;Slide 16 - &amp;quot;Baseline Storage and Retrieval&amp;quot;&quot;/&gt;&lt;property id=&quot;20307&quot; value=&quot;399&quot;/&gt;&lt;/object&gt;&lt;object type=&quot;3&quot; unique_id=&quot;10020&quot;&gt;&lt;property id=&quot;20148&quot; value=&quot;5&quot;/&gt;&lt;property id=&quot;20300&quot; value=&quot;Slide 17 - &amp;quot;Design Retrieval&amp;quot;&quot;/&gt;&lt;property id=&quot;20307&quot; value=&quot;422&quot;/&gt;&lt;/object&gt;&lt;object type=&quot;3&quot; unique_id=&quot;10021&quot;&gt;&lt;property id=&quot;20148&quot; value=&quot;5&quot;/&gt;&lt;property id=&quot;20300&quot; value=&quot;Slide 18 - &amp;quot;Organized Model Data&amp;quot;&quot;/&gt;&lt;property id=&quot;20307&quot; value=&quot;285&quot;/&gt;&lt;/object&gt;&lt;object type=&quot;3&quot; unique_id=&quot;10022&quot;&gt;&lt;property id=&quot;20148&quot; value=&quot;5&quot;/&gt;&lt;property id=&quot;20300&quot; value=&quot;Slide 19 - &amp;quot;Enterprise Data Management&amp;quot;&quot;/&gt;&lt;property id=&quot;20307&quot; value=&quot;286&quot;/&gt;&lt;/object&gt;&lt;object type=&quot;3&quot; unique_id=&quot;10023&quot;&gt;&lt;property id=&quot;20148&quot; value=&quot;5&quot;/&gt;&lt;property id=&quot;20300&quot; value=&quot;Slide 20 - &amp;quot;Local Design Management&amp;quot;&quot;/&gt;&lt;property id=&quot;20307&quot; value=&quot;287&quot;/&gt;&lt;/object&gt;&lt;object type=&quot;3&quot; unique_id=&quot;10024&quot;&gt;&lt;property id=&quot;20148&quot; value=&quot;5&quot;/&gt;&lt;property id=&quot;20300&quot; value=&quot;Slide 21 - &amp;quot;Actions/Notification&amp;quot;&quot;/&gt;&lt;property id=&quot;20307&quot; value=&quot;288&quot;/&gt;&lt;/object&gt;&lt;object type=&quot;3&quot; unique_id=&quot;10025&quot;&gt;&lt;property id=&quot;20148&quot; value=&quot;5&quot;/&gt;&lt;property id=&quot;20300&quot; value=&quot;Slide 22 - &amp;quot;Streamline Actions&amp;quot;&quot;/&gt;&lt;property id=&quot;20307&quot; value=&quot;278&quot;/&gt;&lt;/object&gt;&lt;object type=&quot;3&quot; unique_id=&quot;10026&quot;&gt;&lt;property id=&quot;20148&quot; value=&quot;5&quot;/&gt;&lt;property id=&quot;20300&quot; value=&quot;Slide 23 - &amp;quot;Navigation: Product Structure Editor&amp;quot;&quot;/&gt;&lt;property id=&quot;20307&quot; value=&quot;269&quot;/&gt;&lt;/object&gt;&lt;object type=&quot;3&quot; unique_id=&quot;10027&quot;&gt;&lt;property id=&quot;20148&quot; value=&quot;5&quot;/&gt;&lt;property id=&quot;20300&quot; value=&quot;Slide 24 - &amp;quot;Start Design: Template Creation&amp;quot;&quot;/&gt;&lt;property id=&quot;20307&quot; value=&quot;273&quot;/&gt;&lt;/object&gt;&lt;object type=&quot;3&quot; unique_id=&quot;10028&quot;&gt;&lt;property id=&quot;20148&quot; value=&quot;5&quot;/&gt;&lt;property id=&quot;20300&quot; value=&quot;Slide 25 - &amp;quot;Template Utilization: “New” Design Creation&amp;quot;&quot;/&gt;&lt;property id=&quot;20307&quot; value=&quot;274&quot;/&gt;&lt;/object&gt;&lt;object type=&quot;3&quot; unique_id=&quot;10029&quot;&gt;&lt;property id=&quot;20148&quot; value=&quot;5&quot;/&gt;&lt;property id=&quot;20300&quot; value=&quot;Slide 26 - &amp;quot;Interactive Update/Notification&amp;quot;&quot;/&gt;&lt;property id=&quot;20307&quot; value=&quot;292&quot;/&gt;&lt;/object&gt;&lt;object type=&quot;3&quot; unique_id=&quot;10030&quot;&gt;&lt;property id=&quot;20148&quot; value=&quot;5&quot;/&gt;&lt;property id=&quot;20300&quot; value=&quot;Slide 27 - &amp;quot;Direct Access to PLM Processing of CAD Data&amp;quot;&quot;/&gt;&lt;property id=&quot;20307&quot; value=&quot;404&quot;/&gt;&lt;/object&gt;&lt;object type=&quot;3&quot; unique_id=&quot;10031&quot;&gt;&lt;property id=&quot;20148&quot; value=&quot;5&quot;/&gt;&lt;property id=&quot;20300&quot; value=&quot;Slide 28 - &amp;quot;Create Seed Designs from Existing CAD Models&amp;quot;&quot;/&gt;&lt;property id=&quot;20307&quot; value=&quot;270&quot;/&gt;&lt;/object&gt;&lt;object type=&quot;3&quot; unique_id=&quot;10032&quot;&gt;&lt;property id=&quot;20148&quot; value=&quot;5&quot;/&gt;&lt;property id=&quot;20300&quot; value=&quot;Slide 29 - &amp;quot;Change Owner&amp;quot;&quot;/&gt;&lt;property id=&quot;20307&quot; value=&quot;271&quot;/&gt;&lt;/object&gt;&lt;object type=&quot;3&quot; unique_id=&quot;10033&quot;&gt;&lt;property id=&quot;20148&quot; value=&quot;5&quot;/&gt;&lt;property id=&quot;20300&quot; value=&quot;Slide 30 - &amp;quot;Attribute Synchronization During Local Load&amp;quot;&quot;/&gt;&lt;property id=&quot;20307&quot; value=&quot;314&quot;/&gt;&lt;/object&gt;&lt;object type=&quot;3&quot; unique_id=&quot;10034&quot;&gt;&lt;property id=&quot;20148&quot; value=&quot;5&quot;/&gt;&lt;property id=&quot;20300&quot; value=&quot;Slide 31 - &amp;quot;CAD Design Release to Engineering&amp;quot;&quot;/&gt;&lt;property id=&quot;20307&quot; value=&quot;293&quot;/&gt;&lt;/object&gt;&lt;object type=&quot;3&quot; unique_id=&quot;10035&quot;&gt;&lt;property id=&quot;20148&quot; value=&quot;5&quot;/&gt;&lt;property id=&quot;20300&quot; value=&quot;Slide 32 - &amp;quot;Configurable User Interface&amp;quot;&quot;/&gt;&lt;property id=&quot;20307&quot; value=&quot;392&quot;/&gt;&lt;/object&gt;&lt;object type=&quot;3&quot; unique_id=&quot;10036&quot;&gt;&lt;property id=&quot;20148&quot; value=&quot;5&quot;/&gt;&lt;property id=&quot;20300&quot; value=&quot;Slide 33 - &amp;quot;Generate Engineering BOM from CAD Structure&amp;quot;&quot;/&gt;&lt;property id=&quot;20307&quot; value=&quot;395&quot;/&gt;&lt;/object&gt;&lt;object type=&quot;3&quot; unique_id=&quot;10037&quot;&gt;&lt;property id=&quot;20148&quot; value=&quot;5&quot;/&gt;&lt;property id=&quot;20300&quot; value=&quot;Slide 34 - &amp;quot;Collaborative Design Review&amp;quot;&quot;/&gt;&lt;property id=&quot;20307&quot; value=&quot;467&quot;/&gt;&lt;/object&gt;&lt;object type=&quot;3&quot; unique_id=&quot;10038&quot;&gt;&lt;property id=&quot;20148&quot; value=&quot;5&quot;/&gt;&lt;property id=&quot;20300&quot; value=&quot;Slide 35 - &amp;quot;xCAD Collaboration&amp;quot;&quot;/&gt;&lt;property id=&quot;20307&quot; value=&quot;297&quot;/&gt;&lt;/object&gt;&lt;object type=&quot;3&quot; unique_id=&quot;10039&quot;&gt;&lt;property id=&quot;20148&quot; value=&quot;5&quot;/&gt;&lt;property id=&quot;20300&quot; value=&quot;Slide 36 - &amp;quot;Extended Framework&amp;quot;&quot;/&gt;&lt;property id=&quot;20307&quot; value=&quot;298&quot;/&gt;&lt;/object&gt;&lt;object type=&quot;3&quot; unique_id=&quot;10040&quot;&gt;&lt;property id=&quot;20148&quot; value=&quot;5&quot;/&gt;&lt;property id=&quot;20300&quot; value=&quot;Slide 37 - &amp;quot;ECAD Collaboration&amp;quot;&quot;/&gt;&lt;property id=&quot;20307&quot; value=&quot;299&quot;/&gt;&lt;/object&gt;&lt;object type=&quot;3&quot; unique_id=&quot;10041&quot;&gt;&lt;property id=&quot;20148&quot; value=&quot;5&quot;/&gt;&lt;property id=&quot;20300&quot; value=&quot;Slide 38 - &amp;quot;Optional Product: ENOVIA Collaboration for STEP (CSP)&amp;quot;&quot;/&gt;&lt;property id=&quot;20307&quot; value=&quot;416&quot;/&gt;&lt;/object&gt;&lt;object type=&quot;3&quot; unique_id=&quot;10042&quot;&gt;&lt;property id=&quot;20148&quot; value=&quot;5&quot;/&gt;&lt;property id=&quot;20300&quot; value=&quot;Slide 39 - &amp;quot;Optional Product: ENOVIA Collaboration for IGES (CIG)&amp;quot;&quot;/&gt;&lt;property id=&quot;20307&quot; value=&quot;417&quot;/&gt;&lt;/object&gt;&lt;object type=&quot;3&quot; unique_id=&quot;10044&quot;&gt;&lt;property id=&quot;20148&quot; value=&quot;5&quot;/&gt;&lt;property id=&quot;20300&quot; value=&quot;Slide 41 - &amp;quot;ENOVIA Collaborative Design for AutoCAD: Type Mapping&amp;quot;&quot;/&gt;&lt;property id=&quot;20307&quot; value=&quot;449&quot;/&gt;&lt;/object&gt;&lt;object type=&quot;3&quot; unique_id=&quot;10045&quot;&gt;&lt;property id=&quot;20148&quot; value=&quot;5&quot;/&gt;&lt;property id=&quot;20300&quot; value=&quot;Slide 42 - &amp;quot;ENOVIA Collaborative Design for Inventor: Type Mapping&amp;quot;&quot;/&gt;&lt;property id=&quot;20307&quot; value=&quot;478&quot;/&gt;&lt;/object&gt;&lt;object type=&quot;3&quot; unique_id=&quot;10046&quot;&gt;&lt;property id=&quot;20148&quot; value=&quot;5&quot;/&gt;&lt;property id=&quot;20300&quot; value=&quot;Slide 43 - &amp;quot;ENOVIA Collaborative Design for Solid Edge: Type Mapping&amp;quot;&quot;/&gt;&lt;property id=&quot;20307&quot; value=&quot;450&quot;/&gt;&lt;/object&gt;&lt;object type=&quot;3&quot; unique_id=&quot;10047&quot;&gt;&lt;property id=&quot;20148&quot; value=&quot;5&quot;/&gt;&lt;property id=&quot;20300&quot; value=&quot;Slide 44 - &amp;quot;ENOVIA Collaborative Design for MicroStation: Type Mapping&amp;quot;&quot;/&gt;&lt;property id=&quot;20307&quot; value=&quot;452&quot;/&gt;&lt;/object&gt;&lt;object type=&quot;3&quot; unique_id=&quot;10048&quot;&gt;&lt;property id=&quot;20148&quot; value=&quot;5&quot;/&gt;&lt;property id=&quot;20300&quot; value=&quot;Slide 45&quot;/&gt;&lt;property id=&quot;20307&quot; value=&quot;475&quot;/&gt;&lt;/object&gt;&lt;object type=&quot;3&quot; unique_id=&quot;10190&quot;&gt;&lt;property id=&quot;20148&quot; value=&quot;5&quot;/&gt;&lt;property id=&quot;20300&quot; value=&quot;Slide 40 - &amp;quot;Topics&amp;quot;&quot;/&gt;&lt;property id=&quot;20307&quot; value=&quot;484&quot;/&gt;&lt;/object&gt;&lt;/object&gt;&lt;/object&gt;&lt;/database&gt;"/>
  <p:tag name="SECTOMILLISECCONVERTED" val="1"/>
</p:tagLst>
</file>

<file path=ppt/theme/theme1.xml><?xml version="1.0" encoding="utf-8"?>
<a:theme xmlns:a="http://schemas.openxmlformats.org/drawingml/2006/main" name="3DS Corporate Template_2013">
  <a:themeElements>
    <a:clrScheme name="3DS Colors V1.0">
      <a:dk1>
        <a:srgbClr val="5B7F95"/>
      </a:dk1>
      <a:lt1>
        <a:srgbClr val="FFFFFF"/>
      </a:lt1>
      <a:dk2>
        <a:srgbClr val="001871"/>
      </a:dk2>
      <a:lt2>
        <a:srgbClr val="DA291C"/>
      </a:lt2>
      <a:accent1>
        <a:srgbClr val="5B7F95"/>
      </a:accent1>
      <a:accent2>
        <a:srgbClr val="00B2A9"/>
      </a:accent2>
      <a:accent3>
        <a:srgbClr val="FF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tx1">
              <a:lumMod val="40000"/>
              <a:lumOff val="60000"/>
            </a:schemeClr>
          </a:solidFill>
        </a:ln>
      </a:spPr>
      <a:bodyPr rtlCol="0" anchor="ctr" anchorCtr="0"/>
      <a:lstStyle>
        <a:defPPr algn="ctr">
          <a:lnSpc>
            <a:spcPct val="150000"/>
          </a:lnSpc>
          <a:defRPr sz="1100" b="1" dirty="0">
            <a:solidFill>
              <a:srgbClr val="FF6600"/>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3DS_PPTX_Corp + Brand_Template_06_2015.pptx" id="{F2600C52-DB9A-4C10-AE98-F52812B72B4A}" vid="{FAE75A1B-07B7-44EE-BD51-20312090FF7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Enovia</Template>
  <TotalTime>74288</TotalTime>
  <Words>3425</Words>
  <Application>Microsoft Office PowerPoint</Application>
  <PresentationFormat>全屏显示(16:9)</PresentationFormat>
  <Paragraphs>339</Paragraphs>
  <Slides>37</Slides>
  <Notes>15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37</vt:i4>
      </vt:variant>
    </vt:vector>
  </HeadingPairs>
  <TitlesOfParts>
    <vt:vector size="50" baseType="lpstr">
      <vt:lpstr>3ds Condensed</vt:lpstr>
      <vt:lpstr>3ds Light</vt:lpstr>
      <vt:lpstr>黑体</vt:lpstr>
      <vt:lpstr>宋体</vt:lpstr>
      <vt:lpstr>微软雅黑</vt:lpstr>
      <vt:lpstr>微软雅黑 Light</vt:lpstr>
      <vt:lpstr>Arial</vt:lpstr>
      <vt:lpstr>Arial Narrow</vt:lpstr>
      <vt:lpstr>Calibri</vt:lpstr>
      <vt:lpstr>Century Gothic</vt:lpstr>
      <vt:lpstr>Wingdings 3</vt:lpstr>
      <vt:lpstr>3DS Corporate Template_2013</vt:lpstr>
      <vt:lpstr>blank</vt:lpstr>
      <vt:lpstr>使用培训-组窗口 东南汽车项目管理系统</vt:lpstr>
      <vt:lpstr>CONTENTS</vt:lpstr>
      <vt:lpstr>1.1 首页看板</vt:lpstr>
      <vt:lpstr>1.2 工作日历</vt:lpstr>
      <vt:lpstr>CONTENTS</vt:lpstr>
      <vt:lpstr>2.1 项目管理-项目任务-计划分解</vt:lpstr>
      <vt:lpstr>2.2 项目任务创建子任务，设定任务名称、计划日期等</vt:lpstr>
      <vt:lpstr>2.3 项目任务子任务指定负责人和复核人，提交给项目管理员</vt:lpstr>
      <vt:lpstr>2.3 项目任务子任务指定负责人和复核人，提交给项目管理员</vt:lpstr>
      <vt:lpstr>CONTENTS</vt:lpstr>
      <vt:lpstr>3.1 项目管理-项目任务-我的任务</vt:lpstr>
      <vt:lpstr>3.2 项目管理-流程任务</vt:lpstr>
      <vt:lpstr>3.3 项目任务添加交付物(含发起交付物审批流程)，完成任务</vt:lpstr>
      <vt:lpstr>3.3 项目任务添加交付物(含发起交付物审批流程)，完成任务</vt:lpstr>
      <vt:lpstr>3.3 项目任务添加交付物(含发起交付物审批流程)，完成任务</vt:lpstr>
      <vt:lpstr>3.3 项目任务添加交付物(含发起交付物审批流程)，完成任务</vt:lpstr>
      <vt:lpstr>3.3 项目任务添加交付物(含发起交付物审批流程)，完成任务</vt:lpstr>
      <vt:lpstr>3.3 项目任务添加交付物(含发起交付物审批流程)，完成任务</vt:lpstr>
      <vt:lpstr>3.4 发起项目计划变更单 </vt:lpstr>
      <vt:lpstr>3.4 发起项目计划变更单 </vt:lpstr>
      <vt:lpstr>3.5 会议中提交交付物 </vt:lpstr>
      <vt:lpstr>3.6 项目管理-问题</vt:lpstr>
      <vt:lpstr>3.6 项目管理-问题</vt:lpstr>
      <vt:lpstr>3.6 项目管理-问题</vt:lpstr>
      <vt:lpstr>3.6 项目管理-问题</vt:lpstr>
      <vt:lpstr>3.6 项目管理-问题</vt:lpstr>
      <vt:lpstr>3.7 项目-问题的维护</vt:lpstr>
      <vt:lpstr>3.7 项目-问题的维护</vt:lpstr>
      <vt:lpstr>3.7 项目-问题的维护</vt:lpstr>
      <vt:lpstr>3.7 项目-问题的维护</vt:lpstr>
      <vt:lpstr>3.7 项目-问题的维护</vt:lpstr>
      <vt:lpstr>3.7 项目-问题的维护</vt:lpstr>
      <vt:lpstr>3.8 查看投资和费用申请</vt:lpstr>
      <vt:lpstr>3.8 发起投资调整单</vt:lpstr>
      <vt:lpstr>3.8 发起投资调整单</vt:lpstr>
      <vt:lpstr>3.8 发起投资调整单</vt:lpstr>
      <vt:lpstr>PowerPoint 演示文稿</vt:lpstr>
    </vt:vector>
  </TitlesOfParts>
  <Company>ENOVIA MatrixOne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Teamplate</dc:title>
  <dc:subject>ENOVIA</dc:subject>
  <dc:creator>Matthew</dc:creator>
  <cp:keywords>ENOVIA</cp:keywords>
  <dc:description>Matthew.Zhang@3DS.com</dc:description>
  <cp:lastModifiedBy>Charles guo</cp:lastModifiedBy>
  <cp:revision>18522</cp:revision>
  <dcterms:created xsi:type="dcterms:W3CDTF">2008-05-28T18:58:39Z</dcterms:created>
  <dcterms:modified xsi:type="dcterms:W3CDTF">2017-04-21T08:08:55Z</dcterms:modified>
  <cp:category>ENOVIA</cp:category>
</cp:coreProperties>
</file>